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38"/>
  </p:notesMasterIdLst>
  <p:sldIdLst>
    <p:sldId id="256" r:id="rId2"/>
    <p:sldId id="257" r:id="rId3"/>
    <p:sldId id="258" r:id="rId4"/>
    <p:sldId id="259" r:id="rId5"/>
    <p:sldId id="260" r:id="rId6"/>
    <p:sldId id="337" r:id="rId7"/>
    <p:sldId id="338" r:id="rId8"/>
    <p:sldId id="336" r:id="rId9"/>
    <p:sldId id="340" r:id="rId10"/>
    <p:sldId id="339" r:id="rId11"/>
    <p:sldId id="261" r:id="rId12"/>
    <p:sldId id="262" r:id="rId13"/>
    <p:sldId id="263" r:id="rId14"/>
    <p:sldId id="264" r:id="rId15"/>
    <p:sldId id="296" r:id="rId16"/>
    <p:sldId id="266" r:id="rId17"/>
    <p:sldId id="265" r:id="rId18"/>
    <p:sldId id="267" r:id="rId19"/>
    <p:sldId id="307" r:id="rId20"/>
    <p:sldId id="308" r:id="rId21"/>
    <p:sldId id="306" r:id="rId22"/>
    <p:sldId id="289" r:id="rId23"/>
    <p:sldId id="291" r:id="rId24"/>
    <p:sldId id="292" r:id="rId25"/>
    <p:sldId id="293" r:id="rId26"/>
    <p:sldId id="294" r:id="rId27"/>
    <p:sldId id="295" r:id="rId28"/>
    <p:sldId id="327" r:id="rId29"/>
    <p:sldId id="328" r:id="rId30"/>
    <p:sldId id="329" r:id="rId31"/>
    <p:sldId id="330" r:id="rId32"/>
    <p:sldId id="331" r:id="rId33"/>
    <p:sldId id="332" r:id="rId34"/>
    <p:sldId id="312" r:id="rId35"/>
    <p:sldId id="313" r:id="rId36"/>
    <p:sldId id="314"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6">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27" autoAdjust="0"/>
  </p:normalViewPr>
  <p:slideViewPr>
    <p:cSldViewPr snapToGrid="0">
      <p:cViewPr varScale="1">
        <p:scale>
          <a:sx n="128" d="100"/>
          <a:sy n="128" d="100"/>
        </p:scale>
        <p:origin x="1134" y="114"/>
      </p:cViewPr>
      <p:guideLst>
        <p:guide orient="horz" pos="1616"/>
        <p:guide pos="2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4345641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5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53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28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516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25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26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87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50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73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43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468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77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979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17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0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7111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5143500"/>
          </a:xfrm>
          <a:prstGeom prst="rect">
            <a:avLst/>
          </a:prstGeom>
          <a:noFill/>
          <a:ln w="9525">
            <a:noFill/>
          </a:ln>
        </p:spPr>
      </p:pic>
      <p:sp>
        <p:nvSpPr>
          <p:cNvPr id="2051" name="Rectangle 3"/>
          <p:cNvSpPr>
            <a:spLocks noGrp="1" noChangeArrowheads="1"/>
          </p:cNvSpPr>
          <p:nvPr>
            <p:ph type="ctrTitle"/>
          </p:nvPr>
        </p:nvSpPr>
        <p:spPr>
          <a:xfrm>
            <a:off x="468313" y="897731"/>
            <a:ext cx="8207375" cy="812006"/>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469900" y="1816894"/>
            <a:ext cx="8212138" cy="131445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881063"/>
            <a:ext cx="4038600" cy="371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81063"/>
            <a:ext cx="4038600" cy="371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8"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ransition>
    <p:fade thruBlk="1"/>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6"/>
          <a:stretch>
            <a:fillRect/>
          </a:stretch>
        </p:blipFill>
        <p:spPr>
          <a:xfrm>
            <a:off x="0" y="0"/>
            <a:ext cx="91567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lvl="0" indent="0" algn="l" rtl="0">
              <a:spcBef>
                <a:spcPts val="0"/>
              </a:spcBef>
              <a:spcAft>
                <a:spcPts val="0"/>
              </a:spcAft>
              <a:buNone/>
            </a:pPr>
            <a:fld id="{00000000-1234-1234-1234-123412341234}" type="slidenum">
              <a:rPr lang="en-GB"/>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thruBlk="1"/>
  </p:transition>
  <p:hf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effectLst/>
                <a:latin typeface="Arial" panose="020B0604020202020204" pitchFamily="34" charset="0"/>
              </a:rPr>
              <a:t>Complaint Redressal System</a:t>
            </a:r>
            <a:endParaRPr dirty="0"/>
          </a:p>
        </p:txBody>
      </p:sp>
      <p:sp>
        <p:nvSpPr>
          <p:cNvPr id="4" name="Content Placeholder 3"/>
          <p:cNvSpPr>
            <a:spLocks noGrp="1"/>
          </p:cNvSpPr>
          <p:nvPr>
            <p:ph sz="half" idx="2"/>
          </p:nvPr>
        </p:nvSpPr>
        <p:spPr/>
        <p:txBody>
          <a:bodyPr/>
          <a:lstStyle/>
          <a:p>
            <a:endParaRPr lang="en-US"/>
          </a:p>
        </p:txBody>
      </p:sp>
      <p:graphicFrame>
        <p:nvGraphicFramePr>
          <p:cNvPr id="2" name="Content Placeholder 1"/>
          <p:cNvGraphicFramePr>
            <a:graphicFrameLocks noGrp="1"/>
          </p:cNvGraphicFramePr>
          <p:nvPr>
            <p:ph sz="half" idx="1"/>
          </p:nvPr>
        </p:nvGraphicFramePr>
        <p:xfrm>
          <a:off x="635" y="-635"/>
          <a:ext cx="9144000" cy="5144135"/>
        </p:xfrm>
        <a:graphic>
          <a:graphicData uri="http://schemas.openxmlformats.org/presentationml/2006/ole">
            <mc:AlternateContent xmlns:mc="http://schemas.openxmlformats.org/markup-compatibility/2006">
              <mc:Choice xmlns:v="urn:schemas-microsoft-com:vml" Requires="v">
                <p:oleObj r:id="rId3" imgW="8130540" imgH="4381500" progId="Paint.Picture">
                  <p:embed/>
                </p:oleObj>
              </mc:Choice>
              <mc:Fallback>
                <p:oleObj r:id="rId3" imgW="8130540" imgH="4381500" progId="Paint.Picture">
                  <p:embed/>
                  <p:pic>
                    <p:nvPicPr>
                      <p:cNvPr id="0" name="Picture 2"/>
                      <p:cNvPicPr/>
                      <p:nvPr/>
                    </p:nvPicPr>
                    <p:blipFill>
                      <a:blip r:embed="rId4"/>
                      <a:stretch>
                        <a:fillRect/>
                      </a:stretch>
                    </p:blipFill>
                    <p:spPr>
                      <a:xfrm>
                        <a:off x="635" y="-635"/>
                        <a:ext cx="9144000" cy="5144135"/>
                      </a:xfrm>
                      <a:prstGeom prst="rect">
                        <a:avLst/>
                      </a:prstGeom>
                    </p:spPr>
                  </p:pic>
                </p:oleObj>
              </mc:Fallback>
            </mc:AlternateContent>
          </a:graphicData>
        </a:graphic>
      </p:graphicFrame>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849"/>
            <a:ext cx="8229600" cy="132623"/>
          </a:xfrm>
        </p:spPr>
        <p:txBody>
          <a:bodyPr/>
          <a:lstStyle/>
          <a:p>
            <a:br>
              <a:rPr lang="en-IN" dirty="0"/>
            </a:br>
            <a:r>
              <a:rPr lang="en-IN" dirty="0">
                <a:solidFill>
                  <a:srgbClr val="FF0000"/>
                </a:solidFill>
              </a:rPr>
              <a:t>Connecting Frontend and Backend</a:t>
            </a:r>
          </a:p>
        </p:txBody>
      </p:sp>
      <p:sp>
        <p:nvSpPr>
          <p:cNvPr id="3" name="Slide Number Placeholder 2"/>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10</a:t>
            </a:fld>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174" y="1249448"/>
            <a:ext cx="5915025" cy="3672360"/>
          </a:xfrm>
          <a:prstGeom prst="rect">
            <a:avLst/>
          </a:prstGeom>
        </p:spPr>
      </p:pic>
    </p:spTree>
    <p:extLst>
      <p:ext uri="{BB962C8B-B14F-4D97-AF65-F5344CB8AC3E}">
        <p14:creationId xmlns:p14="http://schemas.microsoft.com/office/powerpoint/2010/main" val="2850704643"/>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11</a:t>
            </a:fld>
            <a:endParaRPr lang="en-GB"/>
          </a:p>
        </p:txBody>
      </p:sp>
      <p:sp>
        <p:nvSpPr>
          <p:cNvPr id="3" name="TextBox 2"/>
          <p:cNvSpPr txBox="1"/>
          <p:nvPr/>
        </p:nvSpPr>
        <p:spPr>
          <a:xfrm>
            <a:off x="3415179" y="241148"/>
            <a:ext cx="5332412" cy="400110"/>
          </a:xfrm>
          <a:prstGeom prst="rect">
            <a:avLst/>
          </a:prstGeom>
          <a:noFill/>
        </p:spPr>
        <p:txBody>
          <a:bodyPr wrap="square">
            <a:spAutoFit/>
          </a:bodyPr>
          <a:lstStyle/>
          <a:p>
            <a:r>
              <a:rPr lang="en-IN" sz="2000" b="1" dirty="0">
                <a:solidFill>
                  <a:srgbClr val="FF0000"/>
                </a:solidFill>
                <a:latin typeface="Times New Roman" panose="02020603050405020304" pitchFamily="18" charset="0"/>
                <a:cs typeface="Times New Roman" panose="02020603050405020304" pitchFamily="18" charset="0"/>
                <a:sym typeface="Muli"/>
              </a:rPr>
              <a:t>Architecture</a:t>
            </a:r>
          </a:p>
        </p:txBody>
      </p:sp>
      <p:pic>
        <p:nvPicPr>
          <p:cNvPr id="5" name="Picture 4"/>
          <p:cNvPicPr>
            <a:picLocks noChangeAspect="1"/>
          </p:cNvPicPr>
          <p:nvPr/>
        </p:nvPicPr>
        <p:blipFill>
          <a:blip r:embed="rId3"/>
          <a:stretch>
            <a:fillRect/>
          </a:stretch>
        </p:blipFill>
        <p:spPr>
          <a:xfrm>
            <a:off x="403225" y="679450"/>
            <a:ext cx="8041005" cy="4307840"/>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12</a:t>
            </a:fld>
            <a:endParaRPr lang="en-GB"/>
          </a:p>
        </p:txBody>
      </p:sp>
      <p:sp>
        <p:nvSpPr>
          <p:cNvPr id="3" name="TextBox 2"/>
          <p:cNvSpPr txBox="1"/>
          <p:nvPr/>
        </p:nvSpPr>
        <p:spPr>
          <a:xfrm>
            <a:off x="1593850" y="80645"/>
            <a:ext cx="6368415" cy="368300"/>
          </a:xfrm>
          <a:prstGeom prst="rect">
            <a:avLst/>
          </a:prstGeom>
          <a:noFill/>
        </p:spPr>
        <p:txBody>
          <a:bodyPr wrap="square">
            <a:spAutoFit/>
          </a:bodyPr>
          <a:lstStyle/>
          <a:p>
            <a:r>
              <a:rPr lang="en-IN" sz="1800" b="1" dirty="0">
                <a:solidFill>
                  <a:srgbClr val="FF0000"/>
                </a:solidFill>
                <a:latin typeface="Times New Roman" panose="02020603050405020304" pitchFamily="18" charset="0"/>
                <a:cs typeface="Times New Roman" panose="02020603050405020304" pitchFamily="18" charset="0"/>
                <a:sym typeface="Muli"/>
              </a:rPr>
              <a:t>Flow Chart of the Project</a:t>
            </a:r>
          </a:p>
        </p:txBody>
      </p:sp>
      <p:sp>
        <p:nvSpPr>
          <p:cNvPr id="4" name="Google Shape;343;p12"/>
          <p:cNvSpPr txBox="1"/>
          <p:nvPr/>
        </p:nvSpPr>
        <p:spPr>
          <a:xfrm>
            <a:off x="561975" y="566420"/>
            <a:ext cx="7950200" cy="3999865"/>
          </a:xfrm>
          <a:prstGeom prst="rect">
            <a:avLst/>
          </a:prstGeom>
          <a:noFill/>
          <a:ln>
            <a:noFill/>
          </a:ln>
        </p:spPr>
        <p:txBody>
          <a:bodyPr spcFirstLastPara="1" wrap="square" lIns="91425" tIns="91425" rIns="91425" bIns="91425" anchor="t" anchorCtr="0">
            <a:noAutofit/>
          </a:bodyPr>
          <a:lstStyle/>
          <a:p>
            <a:pPr marL="285750" indent="-285750">
              <a:lnSpc>
                <a:spcPct val="107000"/>
              </a:lnSpc>
              <a:spcAft>
                <a:spcPts val="800"/>
              </a:spcAft>
              <a:buFont typeface="Arial" panose="020B0604020202020204" pitchFamily="34" charset="0"/>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a:t>
            </a: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reate a dynamic and responsive Java Complaint Redressal System web application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online complaint management system where the customers can raise complaints regarding their landlines and broadband</a:t>
            </a:r>
            <a:r>
              <a:rPr lang="en-IN"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services.</a:t>
            </a: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 user should be able to create and manages the lifecycle</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different types of Users Customer, Manager, Engineer. </a:t>
            </a:r>
          </a:p>
          <a:p>
            <a:pPr marL="285750" indent="-285750">
              <a:lnSpc>
                <a:spcPct val="107000"/>
              </a:lnSpc>
              <a:spcAft>
                <a:spcPts val="800"/>
              </a:spcAft>
              <a:buFont typeface="Arial" panose="020B0604020202020204" pitchFamily="34" charset="0"/>
              <a:buChar char="•"/>
            </a:pP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Redressal System </a:t>
            </a: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enables the customers to login to the portal to raise and track complaints related to the services availed by them enables the manager to login, view the complaints raised</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by the customers and assign the ticket</a:t>
            </a:r>
            <a:r>
              <a:rPr lang="en-IN"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the engineers based on the PIN Code Enables the engineers to pick up the tickets, work on them, enter the status of the task. They can also re assign it to the Field Workers if they cannot resolve it from the data center.</a:t>
            </a: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Admin user is the super user of the system.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admin user creates other categories of user like customer, manager, and engineers. </a:t>
            </a:r>
            <a:r>
              <a:rPr lang="en-US"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admin user has the privilege to create, update and delete the records through the web interface </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and can access the entire system.</a:t>
            </a: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600"/>
              </a:spcBef>
              <a:spcAft>
                <a:spcPts val="0"/>
              </a:spcAft>
              <a:buNone/>
            </a:pPr>
            <a:endParaRPr lang="en-IN" sz="1100" dirty="0">
              <a:solidFill>
                <a:schemeClr val="tx1"/>
              </a:solidFill>
              <a:latin typeface="Times New Roman" panose="02020603050405020304" pitchFamily="18" charset="0"/>
              <a:ea typeface="Muli"/>
              <a:cs typeface="Times New Roman" panose="02020603050405020304" pitchFamily="18" charset="0"/>
              <a:sym typeface="Muli"/>
            </a:endParaRPr>
          </a:p>
        </p:txBody>
      </p:sp>
      <p:sp>
        <p:nvSpPr>
          <p:cNvPr id="2" name="Down Arrow 1"/>
          <p:cNvSpPr/>
          <p:nvPr/>
        </p:nvSpPr>
        <p:spPr>
          <a:xfrm>
            <a:off x="4232910" y="1215390"/>
            <a:ext cx="284480" cy="436880"/>
          </a:xfrm>
          <a:prstGeom prst="down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5" name="Down Arrow 4"/>
          <p:cNvSpPr/>
          <p:nvPr/>
        </p:nvSpPr>
        <p:spPr>
          <a:xfrm>
            <a:off x="4232910" y="2134870"/>
            <a:ext cx="284480" cy="436880"/>
          </a:xfrm>
          <a:prstGeom prst="down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6" name="Down Arrow 5"/>
          <p:cNvSpPr/>
          <p:nvPr/>
        </p:nvSpPr>
        <p:spPr>
          <a:xfrm>
            <a:off x="4232910" y="3780790"/>
            <a:ext cx="284480" cy="436880"/>
          </a:xfrm>
          <a:prstGeom prst="down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13</a:t>
            </a:fld>
            <a:endParaRPr lang="en-GB"/>
          </a:p>
        </p:txBody>
      </p:sp>
      <p:sp>
        <p:nvSpPr>
          <p:cNvPr id="3" name="TextBox 2"/>
          <p:cNvSpPr txBox="1"/>
          <p:nvPr/>
        </p:nvSpPr>
        <p:spPr>
          <a:xfrm>
            <a:off x="2863850" y="577324"/>
            <a:ext cx="5332412" cy="461665"/>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sym typeface="Muli"/>
              </a:rPr>
              <a:t>Admin Module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 y="1727200"/>
            <a:ext cx="8555990" cy="1415415"/>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14</a:t>
            </a:fld>
            <a:endParaRPr lang="en-GB"/>
          </a:p>
        </p:txBody>
      </p:sp>
      <p:sp>
        <p:nvSpPr>
          <p:cNvPr id="3" name="TextBox 2"/>
          <p:cNvSpPr txBox="1"/>
          <p:nvPr/>
        </p:nvSpPr>
        <p:spPr>
          <a:xfrm>
            <a:off x="2863850" y="577324"/>
            <a:ext cx="5332412" cy="367844"/>
          </a:xfrm>
          <a:prstGeom prst="rect">
            <a:avLst/>
          </a:prstGeom>
          <a:noFill/>
        </p:spPr>
        <p:txBody>
          <a:bodyPr wrap="square">
            <a:spAutoFit/>
          </a:bodyPr>
          <a:lstStyle/>
          <a:p>
            <a:r>
              <a:rPr lang="en-IN" sz="1800" b="1" dirty="0">
                <a:solidFill>
                  <a:srgbClr val="FF0000"/>
                </a:solidFill>
                <a:latin typeface="Times New Roman" panose="02020603050405020304" pitchFamily="18" charset="0"/>
                <a:cs typeface="Times New Roman" panose="02020603050405020304" pitchFamily="18" charset="0"/>
                <a:sym typeface="Muli"/>
              </a:rPr>
              <a:t>Admin Module</a:t>
            </a:r>
          </a:p>
        </p:txBody>
      </p:sp>
      <p:sp>
        <p:nvSpPr>
          <p:cNvPr id="4" name="Google Shape;343;p12"/>
          <p:cNvSpPr txBox="1"/>
          <p:nvPr/>
        </p:nvSpPr>
        <p:spPr>
          <a:xfrm>
            <a:off x="597040" y="1083235"/>
            <a:ext cx="8035971" cy="364340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solidFill>
                  <a:schemeClr val="tx1"/>
                </a:solidFill>
                <a:latin typeface="Times New Roman" panose="02020603050405020304" pitchFamily="18" charset="0"/>
                <a:ea typeface="Muli"/>
                <a:cs typeface="Times New Roman" panose="02020603050405020304" pitchFamily="18" charset="0"/>
                <a:sym typeface="Muli"/>
              </a:rPr>
              <a:t>The admin user should be able to:</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Create and manages the lifecycle of different types of users: Customer , Manager ,Engineer</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Enables the customers to login to the portal to raise and track complaints related to the services availed by them.</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Enables the manager to login, view the complaints raised by the customers and assign the ticket to the engineers based on the PIN Code.</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Enables the engineers to pick up the tickets, work on them, enter the status of the task. They can also re-assign it to the Field Workers if they cannot resolve it from the data center.</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Admin user is the super user of the system. The admin user creates other categories of user like customer, manager, and engineers. The admin user has the privilege to create, update and delete the records through the web interface and can access the entire system.</a:t>
            </a:r>
          </a:p>
          <a:p>
            <a:pPr marL="285750" lvl="0" indent="-285750" algn="l" rtl="0">
              <a:spcBef>
                <a:spcPts val="600"/>
              </a:spcBef>
              <a:spcAft>
                <a:spcPts val="0"/>
              </a:spcAft>
              <a:buFont typeface="Arial" panose="020B0604020202020204" pitchFamily="34" charset="0"/>
              <a:buChar char="•"/>
            </a:pPr>
            <a:r>
              <a:rPr lang="en-US" dirty="0">
                <a:solidFill>
                  <a:schemeClr val="tx1"/>
                </a:solidFill>
                <a:latin typeface="Times New Roman" panose="02020603050405020304" pitchFamily="18" charset="0"/>
                <a:ea typeface="Muli"/>
                <a:cs typeface="Times New Roman" panose="02020603050405020304" pitchFamily="18" charset="0"/>
                <a:sym typeface="Muli"/>
              </a:rPr>
              <a:t>Admin Activities through UI, there has to be only one admin, and he/she can login/logout. Once logged-in, he/she should be able to maintain the lifecycles of Customer, Manager and Engineer.</a:t>
            </a:r>
            <a:endParaRPr lang="en-IN" dirty="0">
              <a:solidFill>
                <a:schemeClr val="tx1"/>
              </a:solidFill>
              <a:latin typeface="Times New Roman" panose="02020603050405020304" pitchFamily="18" charset="0"/>
              <a:ea typeface="Muli"/>
              <a:cs typeface="Times New Roman" panose="02020603050405020304" pitchFamily="18" charset="0"/>
              <a:sym typeface="Muli"/>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15</a:t>
            </a:fld>
            <a:endParaRPr lang="en-GB"/>
          </a:p>
        </p:txBody>
      </p:sp>
      <p:sp>
        <p:nvSpPr>
          <p:cNvPr id="3" name="TextBox 2"/>
          <p:cNvSpPr txBox="1"/>
          <p:nvPr/>
        </p:nvSpPr>
        <p:spPr>
          <a:xfrm>
            <a:off x="835742" y="462116"/>
            <a:ext cx="7747819" cy="4216539"/>
          </a:xfrm>
          <a:prstGeom prst="rect">
            <a:avLst/>
          </a:prstGeom>
          <a:noFill/>
        </p:spPr>
        <p:txBody>
          <a:bodyPr wrap="square" rtlCol="0">
            <a:spAutoFit/>
          </a:bodyPr>
          <a:lstStyle/>
          <a:p>
            <a:r>
              <a:rPr lang="en-US" dirty="0"/>
              <a:t>                                         </a:t>
            </a:r>
            <a:r>
              <a:rPr lang="en-IN" sz="2400" b="1" dirty="0">
                <a:solidFill>
                  <a:srgbClr val="00E1C6"/>
                </a:solidFill>
                <a:latin typeface="Times New Roman" panose="02020603050405020304" pitchFamily="18" charset="0"/>
                <a:cs typeface="Times New Roman" panose="02020603050405020304" pitchFamily="18" charset="0"/>
                <a:sym typeface="Muli"/>
              </a:rPr>
              <a:t>Customer Goals</a:t>
            </a:r>
          </a:p>
          <a:p>
            <a:endParaRPr lang="en-IN" sz="2400" b="1" dirty="0">
              <a:solidFill>
                <a:srgbClr val="00E1C6"/>
              </a:solidFill>
              <a:latin typeface="Times New Roman" panose="02020603050405020304" pitchFamily="18" charset="0"/>
              <a:cs typeface="Times New Roman" panose="02020603050405020304" pitchFamily="18" charset="0"/>
              <a:sym typeface="Muli"/>
            </a:endParaRPr>
          </a:p>
          <a:p>
            <a:r>
              <a:rPr lang="en-IN" sz="1600" b="1" dirty="0">
                <a:solidFill>
                  <a:schemeClr val="tx1"/>
                </a:solidFill>
                <a:latin typeface="Times New Roman" panose="02020603050405020304" pitchFamily="18" charset="0"/>
                <a:cs typeface="Times New Roman" panose="02020603050405020304" pitchFamily="18" charset="0"/>
              </a:rPr>
              <a:t>1.Register with all the required details in the portal.</a:t>
            </a:r>
          </a:p>
          <a:p>
            <a:r>
              <a:rPr lang="en-IN" sz="1600" b="1" dirty="0">
                <a:solidFill>
                  <a:schemeClr val="tx1"/>
                </a:solidFill>
                <a:latin typeface="Times New Roman" panose="02020603050405020304" pitchFamily="18" charset="0"/>
                <a:cs typeface="Times New Roman" panose="02020603050405020304" pitchFamily="18" charset="0"/>
              </a:rPr>
              <a:t>2. Login using Email and password.</a:t>
            </a:r>
          </a:p>
          <a:p>
            <a:r>
              <a:rPr lang="en-IN" sz="1600" b="1" dirty="0">
                <a:solidFill>
                  <a:schemeClr val="tx1"/>
                </a:solidFill>
                <a:latin typeface="Times New Roman" panose="02020603050405020304" pitchFamily="18" charset="0"/>
                <a:cs typeface="Times New Roman" panose="02020603050405020304" pitchFamily="18" charset="0"/>
              </a:rPr>
              <a:t>3. Once Login is done, customer can able to:</a:t>
            </a:r>
          </a:p>
          <a:p>
            <a:r>
              <a:rPr lang="en-US" sz="1600" dirty="0">
                <a:solidFill>
                  <a:schemeClr val="tx1"/>
                </a:solidFill>
                <a:latin typeface="Times New Roman" panose="02020603050405020304" pitchFamily="18" charset="0"/>
                <a:cs typeface="Times New Roman" panose="02020603050405020304" pitchFamily="18" charset="0"/>
              </a:rPr>
              <a:t>               1.Raise or create a complaint</a:t>
            </a:r>
          </a:p>
          <a:p>
            <a:r>
              <a:rPr lang="en-US" sz="1600" dirty="0">
                <a:solidFill>
                  <a:schemeClr val="tx1"/>
                </a:solidFill>
                <a:latin typeface="Times New Roman" panose="02020603050405020304" pitchFamily="18" charset="0"/>
                <a:cs typeface="Times New Roman" panose="02020603050405020304" pitchFamily="18" charset="0"/>
              </a:rPr>
              <a:t>               2.view complaints</a:t>
            </a:r>
          </a:p>
          <a:p>
            <a:r>
              <a:rPr lang="en-US" sz="1600" dirty="0">
                <a:solidFill>
                  <a:schemeClr val="tx1"/>
                </a:solidFill>
                <a:latin typeface="Times New Roman" panose="02020603050405020304" pitchFamily="18" charset="0"/>
                <a:cs typeface="Times New Roman" panose="02020603050405020304" pitchFamily="18" charset="0"/>
              </a:rPr>
              <a:t>               3.providing feedback on the resolution of the complaint through the web UI.</a:t>
            </a:r>
          </a:p>
          <a:p>
            <a:r>
              <a:rPr lang="en-US" sz="1600" dirty="0">
                <a:solidFill>
                  <a:schemeClr val="tx1"/>
                </a:solidFill>
                <a:latin typeface="Times New Roman" panose="02020603050405020304" pitchFamily="18" charset="0"/>
                <a:cs typeface="Times New Roman" panose="02020603050405020304" pitchFamily="18" charset="0"/>
              </a:rPr>
              <a:t>               4.The feedback provision is an optional feature.</a:t>
            </a:r>
          </a:p>
          <a:p>
            <a:r>
              <a:rPr lang="en-US" sz="1600" dirty="0">
                <a:solidFill>
                  <a:schemeClr val="tx1"/>
                </a:solidFill>
                <a:latin typeface="Times New Roman" panose="02020603050405020304" pitchFamily="18" charset="0"/>
                <a:cs typeface="Times New Roman" panose="02020603050405020304" pitchFamily="18" charset="0"/>
              </a:rPr>
              <a:t>               5.Customers should provide the following minimal details such as name, address , PIN Code, mobile number and type of problem to raise a complaint.</a:t>
            </a:r>
          </a:p>
          <a:p>
            <a:r>
              <a:rPr lang="en-US" sz="1600" dirty="0">
                <a:solidFill>
                  <a:schemeClr val="tx1"/>
                </a:solidFill>
                <a:latin typeface="Times New Roman" panose="02020603050405020304" pitchFamily="18" charset="0"/>
                <a:cs typeface="Times New Roman" panose="02020603050405020304" pitchFamily="18" charset="0"/>
              </a:rPr>
              <a:t>               6.Once successful submission of the complaint, a ticket is raised and shared to Manager. </a:t>
            </a:r>
          </a:p>
          <a:p>
            <a:r>
              <a:rPr lang="en-US" sz="1600" dirty="0">
                <a:solidFill>
                  <a:schemeClr val="tx1"/>
                </a:solidFill>
                <a:latin typeface="Times New Roman" panose="02020603050405020304" pitchFamily="18" charset="0"/>
                <a:cs typeface="Times New Roman" panose="02020603050405020304" pitchFamily="18" charset="0"/>
              </a:rPr>
              <a:t>               7.At that time, the status of the ticket will be ‘RAISED’</a:t>
            </a:r>
          </a:p>
          <a:p>
            <a:endParaRPr lang="en-US" dirty="0">
              <a:solidFill>
                <a:schemeClr val="tx1"/>
              </a:solidFill>
            </a:endParaRPr>
          </a:p>
          <a:p>
            <a:endParaRPr lang="en-US" dirty="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16</a:t>
            </a:fld>
            <a:endParaRPr lang="en-GB"/>
          </a:p>
        </p:txBody>
      </p:sp>
      <p:sp>
        <p:nvSpPr>
          <p:cNvPr id="3" name="TextBox 2"/>
          <p:cNvSpPr txBox="1"/>
          <p:nvPr/>
        </p:nvSpPr>
        <p:spPr>
          <a:xfrm>
            <a:off x="2521324" y="0"/>
            <a:ext cx="5674938" cy="830997"/>
          </a:xfrm>
          <a:prstGeom prst="rect">
            <a:avLst/>
          </a:prstGeom>
          <a:noFill/>
        </p:spPr>
        <p:txBody>
          <a:bodyPr wrap="square">
            <a:spAutoFit/>
          </a:bodyPr>
          <a:lstStyle/>
          <a:p>
            <a:endParaRPr lang="en-IN" sz="2400" b="1" dirty="0">
              <a:solidFill>
                <a:srgbClr val="00E1C6"/>
              </a:solidFill>
              <a:latin typeface="Times New Roman" panose="02020603050405020304" pitchFamily="18" charset="0"/>
              <a:cs typeface="Times New Roman" panose="02020603050405020304" pitchFamily="18" charset="0"/>
              <a:sym typeface="Muli"/>
            </a:endParaRPr>
          </a:p>
          <a:p>
            <a:r>
              <a:rPr lang="en-IN" sz="2400" b="1" dirty="0">
                <a:solidFill>
                  <a:srgbClr val="00E1C6"/>
                </a:solidFill>
                <a:latin typeface="Times New Roman" panose="02020603050405020304" pitchFamily="18" charset="0"/>
                <a:cs typeface="Times New Roman" panose="02020603050405020304" pitchFamily="18" charset="0"/>
                <a:sym typeface="Muli"/>
              </a:rPr>
              <a:t>Customer Menu Functionality</a:t>
            </a:r>
            <a:endParaRPr lang="en-IN" sz="2400" dirty="0">
              <a:latin typeface="Times New Roman" panose="02020603050405020304" pitchFamily="18" charset="0"/>
              <a:cs typeface="Times New Roman" panose="02020603050405020304" pitchFamily="18" charset="0"/>
            </a:endParaRPr>
          </a:p>
        </p:txBody>
      </p:sp>
      <p:pic>
        <p:nvPicPr>
          <p:cNvPr id="2" name="Google Shape;78;p17"/>
          <p:cNvPicPr preferRelativeResize="0"/>
          <p:nvPr/>
        </p:nvPicPr>
        <p:blipFill>
          <a:blip r:embed="rId3"/>
          <a:stretch>
            <a:fillRect/>
          </a:stretch>
        </p:blipFill>
        <p:spPr>
          <a:xfrm>
            <a:off x="1221862" y="1067393"/>
            <a:ext cx="6974400" cy="3820975"/>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17</a:t>
            </a:fld>
            <a:endParaRPr lang="en-GB"/>
          </a:p>
        </p:txBody>
      </p:sp>
      <p:sp>
        <p:nvSpPr>
          <p:cNvPr id="3" name="TextBox 2"/>
          <p:cNvSpPr txBox="1"/>
          <p:nvPr/>
        </p:nvSpPr>
        <p:spPr>
          <a:xfrm>
            <a:off x="2521324" y="0"/>
            <a:ext cx="5674938" cy="830997"/>
          </a:xfrm>
          <a:prstGeom prst="rect">
            <a:avLst/>
          </a:prstGeom>
          <a:noFill/>
        </p:spPr>
        <p:txBody>
          <a:bodyPr wrap="square">
            <a:spAutoFit/>
          </a:bodyPr>
          <a:lstStyle/>
          <a:p>
            <a:endParaRPr lang="en-IN" sz="2400" b="1" dirty="0">
              <a:solidFill>
                <a:srgbClr val="00E1C6"/>
              </a:solidFill>
              <a:latin typeface="Times New Roman" panose="02020603050405020304" pitchFamily="18" charset="0"/>
              <a:cs typeface="Times New Roman" panose="02020603050405020304" pitchFamily="18" charset="0"/>
              <a:sym typeface="Muli"/>
            </a:endParaRPr>
          </a:p>
          <a:p>
            <a:r>
              <a:rPr lang="en-IN" sz="2400" b="1" dirty="0">
                <a:solidFill>
                  <a:srgbClr val="00E1C6"/>
                </a:solidFill>
                <a:latin typeface="Times New Roman" panose="02020603050405020304" pitchFamily="18" charset="0"/>
                <a:cs typeface="Times New Roman" panose="02020603050405020304" pitchFamily="18" charset="0"/>
                <a:sym typeface="Muli"/>
              </a:rPr>
              <a:t>Customer Module- Complaint Schema</a:t>
            </a:r>
            <a:endParaRPr lang="en-IN" sz="2400" dirty="0">
              <a:latin typeface="Times New Roman" panose="02020603050405020304" pitchFamily="18" charset="0"/>
              <a:cs typeface="Times New Roman" panose="02020603050405020304" pitchFamily="18" charset="0"/>
            </a:endParaRPr>
          </a:p>
        </p:txBody>
      </p:sp>
      <p:pic>
        <p:nvPicPr>
          <p:cNvPr id="4" name="Google Shape;72;p16"/>
          <p:cNvPicPr preferRelativeResize="0"/>
          <p:nvPr/>
        </p:nvPicPr>
        <p:blipFill>
          <a:blip r:embed="rId3"/>
          <a:stretch>
            <a:fillRect/>
          </a:stretch>
        </p:blipFill>
        <p:spPr>
          <a:xfrm>
            <a:off x="685799" y="1492624"/>
            <a:ext cx="7347305" cy="3471582"/>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18</a:t>
            </a:fld>
            <a:endParaRPr lang="en-GB"/>
          </a:p>
        </p:txBody>
      </p:sp>
      <p:sp>
        <p:nvSpPr>
          <p:cNvPr id="3" name="TextBox 2"/>
          <p:cNvSpPr txBox="1"/>
          <p:nvPr/>
        </p:nvSpPr>
        <p:spPr>
          <a:xfrm>
            <a:off x="2117913" y="0"/>
            <a:ext cx="6555440" cy="830997"/>
          </a:xfrm>
          <a:prstGeom prst="rect">
            <a:avLst/>
          </a:prstGeom>
          <a:noFill/>
        </p:spPr>
        <p:txBody>
          <a:bodyPr wrap="square">
            <a:spAutoFit/>
          </a:bodyPr>
          <a:lstStyle/>
          <a:p>
            <a:endParaRPr lang="en-IN" sz="2400" b="1" dirty="0">
              <a:solidFill>
                <a:srgbClr val="00E1C6"/>
              </a:solidFill>
              <a:latin typeface="Times New Roman" panose="02020603050405020304" pitchFamily="18" charset="0"/>
              <a:cs typeface="Times New Roman" panose="02020603050405020304" pitchFamily="18" charset="0"/>
              <a:sym typeface="Muli"/>
            </a:endParaRPr>
          </a:p>
          <a:p>
            <a:r>
              <a:rPr lang="en-IN" sz="2400" b="1" dirty="0">
                <a:solidFill>
                  <a:srgbClr val="00E1C6"/>
                </a:solidFill>
                <a:latin typeface="Times New Roman" panose="02020603050405020304" pitchFamily="18" charset="0"/>
                <a:cs typeface="Times New Roman" panose="02020603050405020304" pitchFamily="18" charset="0"/>
                <a:sym typeface="Muli"/>
              </a:rPr>
              <a:t>Model View Controller(MVC) Architecture</a:t>
            </a:r>
            <a:endParaRPr lang="en-IN" sz="2400" dirty="0">
              <a:latin typeface="Times New Roman" panose="02020603050405020304" pitchFamily="18" charset="0"/>
              <a:cs typeface="Times New Roman" panose="02020603050405020304" pitchFamily="18" charset="0"/>
            </a:endParaRPr>
          </a:p>
        </p:txBody>
      </p:sp>
      <p:pic>
        <p:nvPicPr>
          <p:cNvPr id="4" name="Google Shape;84;p18"/>
          <p:cNvPicPr preferRelativeResize="0"/>
          <p:nvPr/>
        </p:nvPicPr>
        <p:blipFill>
          <a:blip r:embed="rId3"/>
          <a:stretch>
            <a:fillRect/>
          </a:stretch>
        </p:blipFill>
        <p:spPr>
          <a:xfrm>
            <a:off x="1553704" y="964550"/>
            <a:ext cx="6244276" cy="3820975"/>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19</a:t>
            </a:fld>
            <a:endParaRPr lang="en-GB"/>
          </a:p>
        </p:txBody>
      </p:sp>
      <p:sp>
        <p:nvSpPr>
          <p:cNvPr id="3" name="Title 1"/>
          <p:cNvSpPr txBox="1"/>
          <p:nvPr/>
        </p:nvSpPr>
        <p:spPr>
          <a:xfrm>
            <a:off x="3050498" y="157399"/>
            <a:ext cx="3215390" cy="47968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2000" b="1" dirty="0">
                <a:solidFill>
                  <a:schemeClr val="tx1"/>
                </a:solidFill>
                <a:latin typeface="Times New Roman" panose="02020603050405020304" pitchFamily="18" charset="0"/>
                <a:cs typeface="Times New Roman" panose="02020603050405020304" pitchFamily="18" charset="0"/>
              </a:rPr>
              <a:t>MANAGER</a:t>
            </a:r>
            <a:r>
              <a:rPr lang="en-IN" sz="2000" b="1" dirty="0">
                <a:latin typeface="Times New Roman" panose="02020603050405020304" pitchFamily="18" charset="0"/>
                <a:cs typeface="Times New Roman" panose="02020603050405020304" pitchFamily="18" charset="0"/>
              </a:rPr>
              <a:t> </a:t>
            </a:r>
            <a:r>
              <a:rPr lang="en-IN" sz="2000" b="1" dirty="0">
                <a:solidFill>
                  <a:schemeClr val="tx1"/>
                </a:solidFill>
                <a:latin typeface="Times New Roman" panose="02020603050405020304" pitchFamily="18" charset="0"/>
                <a:cs typeface="Times New Roman" panose="02020603050405020304" pitchFamily="18" charset="0"/>
              </a:rPr>
              <a:t>MODULE:-</a:t>
            </a:r>
          </a:p>
        </p:txBody>
      </p:sp>
      <p:sp>
        <p:nvSpPr>
          <p:cNvPr id="4" name="TextBox 3"/>
          <p:cNvSpPr txBox="1"/>
          <p:nvPr/>
        </p:nvSpPr>
        <p:spPr>
          <a:xfrm>
            <a:off x="951875" y="1296649"/>
            <a:ext cx="7712439" cy="3139321"/>
          </a:xfrm>
          <a:prstGeom prst="rect">
            <a:avLst/>
          </a:prstGeom>
          <a:noFill/>
        </p:spPr>
        <p:txBody>
          <a:bodyPr wrap="square" rtlCol="0">
            <a:spAutoFit/>
          </a:bodyPr>
          <a:lstStyle/>
          <a:p>
            <a:pPr marL="285750" indent="-285750">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Online Complaint Redressal System provides an online way of solving the problems faced by the customers, Online Complaint Management is a management technique for assessing, analyzing and responding to customer complaints.</a:t>
            </a:r>
          </a:p>
          <a:p>
            <a:pPr marL="285750" indent="-285750">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 Complaints redressal system software is used to record resolve and respond to customer complaints, requests as well as facilitate any other feedback.</a:t>
            </a:r>
          </a:p>
          <a:p>
            <a:pPr marL="285750" indent="-285750">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In our Module, Manager user is the very important role plays for complaint redressal system . </a:t>
            </a:r>
          </a:p>
          <a:p>
            <a:pPr marL="285750" indent="-285750">
              <a:buFont typeface="Wingdings" panose="05000000000000000000" pitchFamily="2" charset="2"/>
              <a:buChar char="q"/>
            </a:pPr>
            <a:r>
              <a:rPr lang="en-US" sz="1800" dirty="0">
                <a:solidFill>
                  <a:schemeClr val="tx1"/>
                </a:solidFill>
                <a:latin typeface="Times New Roman" panose="02020603050405020304" pitchFamily="18" charset="0"/>
                <a:cs typeface="Times New Roman" panose="02020603050405020304" pitchFamily="18" charset="0"/>
              </a:rPr>
              <a:t>The manager user they pick the tickets from the customer raises ticket they pick active ticket list after they can do assign them to the engineers based on the PIN code of the customer.</a:t>
            </a:r>
            <a:endParaRPr lang="en-IN"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6" name="TextBox 5"/>
          <p:cNvSpPr txBox="1"/>
          <p:nvPr/>
        </p:nvSpPr>
        <p:spPr>
          <a:xfrm>
            <a:off x="3347074" y="327598"/>
            <a:ext cx="4291012" cy="398780"/>
          </a:xfrm>
          <a:prstGeom prst="rect">
            <a:avLst/>
          </a:prstGeom>
          <a:noFill/>
        </p:spPr>
        <p:txBody>
          <a:bodyPr wrap="square">
            <a:spAutoFit/>
          </a:bodyPr>
          <a:lstStyle/>
          <a:p>
            <a:r>
              <a:rPr lang="en-IN" sz="2000" b="1" dirty="0">
                <a:solidFill>
                  <a:srgbClr val="FF0000"/>
                </a:solidFill>
                <a:latin typeface="Times New Roman" panose="02020603050405020304" pitchFamily="18" charset="0"/>
                <a:ea typeface="Muli"/>
                <a:cs typeface="Times New Roman" panose="02020603050405020304" pitchFamily="18" charset="0"/>
                <a:sym typeface="Muli"/>
              </a:rPr>
              <a:t>Team Members </a:t>
            </a:r>
          </a:p>
        </p:txBody>
      </p:sp>
      <p:sp>
        <p:nvSpPr>
          <p:cNvPr id="8" name="AutoShape 2"/>
          <p:cNvSpPr>
            <a:spLocks noChangeAspect="1" noChangeArrowheads="1"/>
          </p:cNvSpPr>
          <p:nvPr/>
        </p:nvSpPr>
        <p:spPr bwMode="auto">
          <a:xfrm>
            <a:off x="4419600" y="2406650"/>
            <a:ext cx="317500" cy="31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graphicFrame>
        <p:nvGraphicFramePr>
          <p:cNvPr id="7" name="Table 6"/>
          <p:cNvGraphicFramePr/>
          <p:nvPr>
            <p:extLst>
              <p:ext uri="{D42A27DB-BD31-4B8C-83A1-F6EECF244321}">
                <p14:modId xmlns:p14="http://schemas.microsoft.com/office/powerpoint/2010/main" val="2365972155"/>
              </p:ext>
            </p:extLst>
          </p:nvPr>
        </p:nvGraphicFramePr>
        <p:xfrm>
          <a:off x="886460" y="725805"/>
          <a:ext cx="5988990" cy="4100195"/>
        </p:xfrm>
        <a:graphic>
          <a:graphicData uri="http://schemas.openxmlformats.org/drawingml/2006/table">
            <a:tbl>
              <a:tblPr firstRow="1" bandRow="1">
                <a:tableStyleId>{5C22544A-7EE6-4342-B048-85BDC9FD1C3A}</a:tableStyleId>
              </a:tblPr>
              <a:tblGrid>
                <a:gridCol w="1996330">
                  <a:extLst>
                    <a:ext uri="{9D8B030D-6E8A-4147-A177-3AD203B41FA5}">
                      <a16:colId xmlns:a16="http://schemas.microsoft.com/office/drawing/2014/main" val="20000"/>
                    </a:ext>
                  </a:extLst>
                </a:gridCol>
                <a:gridCol w="1996330">
                  <a:extLst>
                    <a:ext uri="{9D8B030D-6E8A-4147-A177-3AD203B41FA5}">
                      <a16:colId xmlns:a16="http://schemas.microsoft.com/office/drawing/2014/main" val="20001"/>
                    </a:ext>
                  </a:extLst>
                </a:gridCol>
                <a:gridCol w="1996330">
                  <a:extLst>
                    <a:ext uri="{9D8B030D-6E8A-4147-A177-3AD203B41FA5}">
                      <a16:colId xmlns:a16="http://schemas.microsoft.com/office/drawing/2014/main" val="20002"/>
                    </a:ext>
                  </a:extLst>
                </a:gridCol>
              </a:tblGrid>
              <a:tr h="339090">
                <a:tc>
                  <a:txBody>
                    <a:bodyPr/>
                    <a:lstStyle/>
                    <a:p>
                      <a:pPr>
                        <a:buNone/>
                      </a:pPr>
                      <a:r>
                        <a:rPr lang="en-GB" altLang="en-US" dirty="0"/>
                        <a:t>GROUP Number</a:t>
                      </a:r>
                    </a:p>
                  </a:txBody>
                  <a:tcPr/>
                </a:tc>
                <a:tc>
                  <a:txBody>
                    <a:bodyPr/>
                    <a:lstStyle/>
                    <a:p>
                      <a:pPr>
                        <a:buNone/>
                      </a:pPr>
                      <a:r>
                        <a:rPr lang="en-GB" altLang="en-US" dirty="0"/>
                        <a:t>Employee ID</a:t>
                      </a:r>
                    </a:p>
                  </a:txBody>
                  <a:tcPr/>
                </a:tc>
                <a:tc>
                  <a:txBody>
                    <a:bodyPr/>
                    <a:lstStyle/>
                    <a:p>
                      <a:pPr>
                        <a:buNone/>
                      </a:pPr>
                      <a:r>
                        <a:rPr lang="en-GB" altLang="en-US"/>
                        <a:t>NAME</a:t>
                      </a:r>
                    </a:p>
                  </a:txBody>
                  <a:tcPr/>
                </a:tc>
                <a:extLst>
                  <a:ext uri="{0D108BD9-81ED-4DB2-BD59-A6C34878D82A}">
                    <a16:rowId xmlns:a16="http://schemas.microsoft.com/office/drawing/2014/main" val="10000"/>
                  </a:ext>
                </a:extLst>
              </a:tr>
              <a:tr h="575945">
                <a:tc>
                  <a:txBody>
                    <a:bodyPr/>
                    <a:lstStyle/>
                    <a:p>
                      <a:pPr>
                        <a:buNone/>
                      </a:pPr>
                      <a:r>
                        <a:rPr lang="en-GB" altLang="en-US" dirty="0"/>
                        <a:t>8</a:t>
                      </a:r>
                    </a:p>
                  </a:txBody>
                  <a:tcPr/>
                </a:tc>
                <a:tc>
                  <a:txBody>
                    <a:bodyPr/>
                    <a:lstStyle/>
                    <a:p>
                      <a:pPr>
                        <a:buNone/>
                      </a:pPr>
                      <a:r>
                        <a:rPr lang="en-GB" altLang="en-US" dirty="0"/>
                        <a:t>2530084</a:t>
                      </a:r>
                    </a:p>
                  </a:txBody>
                  <a:tcPr/>
                </a:tc>
                <a:tc>
                  <a:txBody>
                    <a:bodyPr/>
                    <a:lstStyle/>
                    <a:p>
                      <a:pPr>
                        <a:buNone/>
                      </a:pPr>
                      <a:r>
                        <a:rPr lang="en-GB" altLang="en-US"/>
                        <a:t>Sachin Yadav</a:t>
                      </a:r>
                    </a:p>
                  </a:txBody>
                  <a:tcPr/>
                </a:tc>
                <a:extLst>
                  <a:ext uri="{0D108BD9-81ED-4DB2-BD59-A6C34878D82A}">
                    <a16:rowId xmlns:a16="http://schemas.microsoft.com/office/drawing/2014/main" val="10001"/>
                  </a:ext>
                </a:extLst>
              </a:tr>
              <a:tr h="338455">
                <a:tc>
                  <a:txBody>
                    <a:bodyPr/>
                    <a:lstStyle/>
                    <a:p>
                      <a:pPr>
                        <a:buNone/>
                      </a:pPr>
                      <a:r>
                        <a:rPr lang="en-GB" altLang="en-US"/>
                        <a:t>8</a:t>
                      </a:r>
                    </a:p>
                  </a:txBody>
                  <a:tcPr/>
                </a:tc>
                <a:tc>
                  <a:txBody>
                    <a:bodyPr/>
                    <a:lstStyle/>
                    <a:p>
                      <a:pPr>
                        <a:buNone/>
                      </a:pPr>
                      <a:r>
                        <a:rPr lang="en-GB" altLang="en-US"/>
                        <a:t>2530456</a:t>
                      </a:r>
                    </a:p>
                  </a:txBody>
                  <a:tcPr/>
                </a:tc>
                <a:tc>
                  <a:txBody>
                    <a:bodyPr/>
                    <a:lstStyle/>
                    <a:p>
                      <a:pPr>
                        <a:buNone/>
                      </a:pPr>
                      <a:r>
                        <a:rPr lang="en-GB" altLang="en-US"/>
                        <a:t>Ram Garg</a:t>
                      </a:r>
                    </a:p>
                  </a:txBody>
                  <a:tcPr/>
                </a:tc>
                <a:extLst>
                  <a:ext uri="{0D108BD9-81ED-4DB2-BD59-A6C34878D82A}">
                    <a16:rowId xmlns:a16="http://schemas.microsoft.com/office/drawing/2014/main" val="10002"/>
                  </a:ext>
                </a:extLst>
              </a:tr>
              <a:tr h="339725">
                <a:tc>
                  <a:txBody>
                    <a:bodyPr/>
                    <a:lstStyle/>
                    <a:p>
                      <a:pPr>
                        <a:buNone/>
                      </a:pPr>
                      <a:r>
                        <a:rPr lang="en-GB" altLang="en-US"/>
                        <a:t>8</a:t>
                      </a:r>
                    </a:p>
                  </a:txBody>
                  <a:tcPr/>
                </a:tc>
                <a:tc>
                  <a:txBody>
                    <a:bodyPr/>
                    <a:lstStyle/>
                    <a:p>
                      <a:pPr>
                        <a:buNone/>
                      </a:pPr>
                      <a:r>
                        <a:rPr lang="en-GB" altLang="en-US"/>
                        <a:t>2530569</a:t>
                      </a:r>
                    </a:p>
                  </a:txBody>
                  <a:tcPr/>
                </a:tc>
                <a:tc>
                  <a:txBody>
                    <a:bodyPr/>
                    <a:lstStyle/>
                    <a:p>
                      <a:pPr>
                        <a:buNone/>
                      </a:pPr>
                      <a:r>
                        <a:rPr lang="en-GB" altLang="en-US"/>
                        <a:t>Priyavardhan E</a:t>
                      </a:r>
                    </a:p>
                  </a:txBody>
                  <a:tcPr/>
                </a:tc>
                <a:extLst>
                  <a:ext uri="{0D108BD9-81ED-4DB2-BD59-A6C34878D82A}">
                    <a16:rowId xmlns:a16="http://schemas.microsoft.com/office/drawing/2014/main" val="10003"/>
                  </a:ext>
                </a:extLst>
              </a:tr>
              <a:tr h="574040">
                <a:tc>
                  <a:txBody>
                    <a:bodyPr/>
                    <a:lstStyle/>
                    <a:p>
                      <a:pPr>
                        <a:buNone/>
                      </a:pPr>
                      <a:r>
                        <a:rPr lang="en-GB" altLang="en-US"/>
                        <a:t>8</a:t>
                      </a:r>
                    </a:p>
                  </a:txBody>
                  <a:tcPr/>
                </a:tc>
                <a:tc>
                  <a:txBody>
                    <a:bodyPr/>
                    <a:lstStyle/>
                    <a:p>
                      <a:pPr>
                        <a:buNone/>
                      </a:pPr>
                      <a:r>
                        <a:rPr lang="en-GB" altLang="en-US"/>
                        <a:t>2530705</a:t>
                      </a:r>
                    </a:p>
                  </a:txBody>
                  <a:tcPr/>
                </a:tc>
                <a:tc>
                  <a:txBody>
                    <a:bodyPr/>
                    <a:lstStyle/>
                    <a:p>
                      <a:pPr>
                        <a:buNone/>
                      </a:pPr>
                      <a:r>
                        <a:rPr lang="en-GB" altLang="en-US"/>
                        <a:t>Hanumanthu Manoj</a:t>
                      </a:r>
                    </a:p>
                  </a:txBody>
                  <a:tcPr/>
                </a:tc>
                <a:extLst>
                  <a:ext uri="{0D108BD9-81ED-4DB2-BD59-A6C34878D82A}">
                    <a16:rowId xmlns:a16="http://schemas.microsoft.com/office/drawing/2014/main" val="10004"/>
                  </a:ext>
                </a:extLst>
              </a:tr>
              <a:tr h="339725">
                <a:tc>
                  <a:txBody>
                    <a:bodyPr/>
                    <a:lstStyle/>
                    <a:p>
                      <a:pPr>
                        <a:buNone/>
                      </a:pPr>
                      <a:r>
                        <a:rPr lang="en-GB" altLang="en-US"/>
                        <a:t>8</a:t>
                      </a:r>
                    </a:p>
                  </a:txBody>
                  <a:tcPr/>
                </a:tc>
                <a:tc>
                  <a:txBody>
                    <a:bodyPr/>
                    <a:lstStyle/>
                    <a:p>
                      <a:pPr>
                        <a:buNone/>
                      </a:pPr>
                      <a:r>
                        <a:rPr lang="en-GB" altLang="en-US"/>
                        <a:t>2530167</a:t>
                      </a:r>
                    </a:p>
                  </a:txBody>
                  <a:tcPr/>
                </a:tc>
                <a:tc>
                  <a:txBody>
                    <a:bodyPr/>
                    <a:lstStyle/>
                    <a:p>
                      <a:pPr>
                        <a:buNone/>
                      </a:pPr>
                      <a:r>
                        <a:rPr lang="en-GB" altLang="en-US"/>
                        <a:t>Luxmikaanth Br</a:t>
                      </a:r>
                    </a:p>
                  </a:txBody>
                  <a:tcPr/>
                </a:tc>
                <a:extLst>
                  <a:ext uri="{0D108BD9-81ED-4DB2-BD59-A6C34878D82A}">
                    <a16:rowId xmlns:a16="http://schemas.microsoft.com/office/drawing/2014/main" val="10005"/>
                  </a:ext>
                </a:extLst>
              </a:tr>
              <a:tr h="574675">
                <a:tc>
                  <a:txBody>
                    <a:bodyPr/>
                    <a:lstStyle/>
                    <a:p>
                      <a:pPr>
                        <a:buNone/>
                      </a:pPr>
                      <a:r>
                        <a:rPr lang="en-GB" altLang="en-US"/>
                        <a:t>8</a:t>
                      </a:r>
                    </a:p>
                  </a:txBody>
                  <a:tcPr/>
                </a:tc>
                <a:tc>
                  <a:txBody>
                    <a:bodyPr/>
                    <a:lstStyle/>
                    <a:p>
                      <a:pPr>
                        <a:buNone/>
                      </a:pPr>
                      <a:r>
                        <a:rPr lang="en-GB" altLang="en-US"/>
                        <a:t>2527567</a:t>
                      </a:r>
                    </a:p>
                  </a:txBody>
                  <a:tcPr/>
                </a:tc>
                <a:tc>
                  <a:txBody>
                    <a:bodyPr/>
                    <a:lstStyle/>
                    <a:p>
                      <a:pPr>
                        <a:buNone/>
                      </a:pPr>
                      <a:r>
                        <a:rPr lang="en-GB" altLang="en-US"/>
                        <a:t>Goutham Shaji C K</a:t>
                      </a:r>
                    </a:p>
                  </a:txBody>
                  <a:tcPr/>
                </a:tc>
                <a:extLst>
                  <a:ext uri="{0D108BD9-81ED-4DB2-BD59-A6C34878D82A}">
                    <a16:rowId xmlns:a16="http://schemas.microsoft.com/office/drawing/2014/main" val="10006"/>
                  </a:ext>
                </a:extLst>
              </a:tr>
              <a:tr h="339090">
                <a:tc>
                  <a:txBody>
                    <a:bodyPr/>
                    <a:lstStyle/>
                    <a:p>
                      <a:pPr>
                        <a:buNone/>
                      </a:pPr>
                      <a:r>
                        <a:rPr lang="en-GB" altLang="en-US"/>
                        <a:t>8</a:t>
                      </a:r>
                    </a:p>
                  </a:txBody>
                  <a:tcPr/>
                </a:tc>
                <a:tc>
                  <a:txBody>
                    <a:bodyPr/>
                    <a:lstStyle/>
                    <a:p>
                      <a:pPr>
                        <a:buNone/>
                      </a:pPr>
                      <a:r>
                        <a:rPr lang="en-GB" altLang="en-US"/>
                        <a:t>2530150</a:t>
                      </a:r>
                    </a:p>
                  </a:txBody>
                  <a:tcPr/>
                </a:tc>
                <a:tc>
                  <a:txBody>
                    <a:bodyPr/>
                    <a:lstStyle/>
                    <a:p>
                      <a:pPr>
                        <a:buNone/>
                      </a:pPr>
                      <a:r>
                        <a:rPr lang="en-GB" altLang="en-US"/>
                        <a:t>Balaji X</a:t>
                      </a:r>
                    </a:p>
                  </a:txBody>
                  <a:tcPr/>
                </a:tc>
                <a:extLst>
                  <a:ext uri="{0D108BD9-81ED-4DB2-BD59-A6C34878D82A}">
                    <a16:rowId xmlns:a16="http://schemas.microsoft.com/office/drawing/2014/main" val="10007"/>
                  </a:ext>
                </a:extLst>
              </a:tr>
              <a:tr h="340360">
                <a:tc>
                  <a:txBody>
                    <a:bodyPr/>
                    <a:lstStyle/>
                    <a:p>
                      <a:pPr>
                        <a:buNone/>
                      </a:pPr>
                      <a:r>
                        <a:rPr lang="en-GB" altLang="en-US"/>
                        <a:t>8</a:t>
                      </a:r>
                    </a:p>
                  </a:txBody>
                  <a:tcPr/>
                </a:tc>
                <a:tc>
                  <a:txBody>
                    <a:bodyPr/>
                    <a:lstStyle/>
                    <a:p>
                      <a:pPr>
                        <a:buNone/>
                      </a:pPr>
                      <a:r>
                        <a:rPr lang="en-GB" altLang="en-US"/>
                        <a:t>2530274</a:t>
                      </a:r>
                    </a:p>
                  </a:txBody>
                  <a:tcPr/>
                </a:tc>
                <a:tc>
                  <a:txBody>
                    <a:bodyPr/>
                    <a:lstStyle/>
                    <a:p>
                      <a:pPr>
                        <a:buNone/>
                      </a:pPr>
                      <a:r>
                        <a:rPr lang="en-GB" altLang="en-US"/>
                        <a:t>Polu balaji</a:t>
                      </a:r>
                    </a:p>
                  </a:txBody>
                  <a:tcPr/>
                </a:tc>
                <a:extLst>
                  <a:ext uri="{0D108BD9-81ED-4DB2-BD59-A6C34878D82A}">
                    <a16:rowId xmlns:a16="http://schemas.microsoft.com/office/drawing/2014/main" val="10008"/>
                  </a:ext>
                </a:extLst>
              </a:tr>
              <a:tr h="339090">
                <a:tc>
                  <a:txBody>
                    <a:bodyPr/>
                    <a:lstStyle/>
                    <a:p>
                      <a:pPr>
                        <a:buNone/>
                      </a:pPr>
                      <a:r>
                        <a:rPr lang="en-GB" altLang="en-US"/>
                        <a:t>8</a:t>
                      </a:r>
                    </a:p>
                  </a:txBody>
                  <a:tcPr/>
                </a:tc>
                <a:tc>
                  <a:txBody>
                    <a:bodyPr/>
                    <a:lstStyle/>
                    <a:p>
                      <a:pPr>
                        <a:buNone/>
                      </a:pPr>
                      <a:r>
                        <a:rPr lang="en-GB" altLang="en-US"/>
                        <a:t>2529977</a:t>
                      </a:r>
                    </a:p>
                  </a:txBody>
                  <a:tcPr/>
                </a:tc>
                <a:tc>
                  <a:txBody>
                    <a:bodyPr/>
                    <a:lstStyle/>
                    <a:p>
                      <a:pPr>
                        <a:buNone/>
                      </a:pPr>
                      <a:r>
                        <a:rPr lang="en-GB" altLang="en-US" dirty="0"/>
                        <a:t>K </a:t>
                      </a:r>
                      <a:r>
                        <a:rPr lang="en-GB" altLang="en-US" dirty="0" err="1"/>
                        <a:t>Narendiran</a:t>
                      </a:r>
                      <a:endParaRPr lang="en-GB" altLang="en-US" dirty="0"/>
                    </a:p>
                  </a:txBody>
                  <a:tcPr/>
                </a:tc>
                <a:extLst>
                  <a:ext uri="{0D108BD9-81ED-4DB2-BD59-A6C34878D82A}">
                    <a16:rowId xmlns:a16="http://schemas.microsoft.com/office/drawing/2014/main" val="10009"/>
                  </a:ext>
                </a:extLst>
              </a:tr>
            </a:tbl>
          </a:graphicData>
        </a:graphic>
      </p:graphicFrame>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20</a:t>
            </a:fld>
            <a:endParaRPr lang="en-GB"/>
          </a:p>
        </p:txBody>
      </p:sp>
      <p:sp>
        <p:nvSpPr>
          <p:cNvPr id="3" name="Rectangle 2"/>
          <p:cNvSpPr/>
          <p:nvPr/>
        </p:nvSpPr>
        <p:spPr>
          <a:xfrm>
            <a:off x="1075766" y="975836"/>
            <a:ext cx="6373906" cy="5631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800" dirty="0">
                <a:latin typeface="Times New Roman" panose="02020603050405020304" pitchFamily="18" charset="0"/>
                <a:cs typeface="Times New Roman" panose="02020603050405020304" pitchFamily="18" charset="0"/>
              </a:rPr>
              <a:t>MANAGER MENU</a:t>
            </a:r>
          </a:p>
        </p:txBody>
      </p:sp>
      <p:sp>
        <p:nvSpPr>
          <p:cNvPr id="4" name="Flowchart: Stored Data 3"/>
          <p:cNvSpPr/>
          <p:nvPr/>
        </p:nvSpPr>
        <p:spPr>
          <a:xfrm>
            <a:off x="1136278" y="2330778"/>
            <a:ext cx="1761565" cy="459486"/>
          </a:xfrm>
          <a:prstGeom prst="flowChartOnlineStorag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LOGIN</a:t>
            </a:r>
          </a:p>
        </p:txBody>
      </p:sp>
      <p:sp>
        <p:nvSpPr>
          <p:cNvPr id="5" name="Flowchart: Stored Data 4"/>
          <p:cNvSpPr/>
          <p:nvPr/>
        </p:nvSpPr>
        <p:spPr>
          <a:xfrm>
            <a:off x="3265690" y="2330778"/>
            <a:ext cx="1852862" cy="459486"/>
          </a:xfrm>
          <a:prstGeom prst="flowChartOnlineStorag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REGISTER</a:t>
            </a:r>
          </a:p>
        </p:txBody>
      </p:sp>
      <p:sp>
        <p:nvSpPr>
          <p:cNvPr id="6" name="Flowchart: Stored Data 5"/>
          <p:cNvSpPr/>
          <p:nvPr/>
        </p:nvSpPr>
        <p:spPr>
          <a:xfrm>
            <a:off x="5338482" y="2330778"/>
            <a:ext cx="2212042" cy="459486"/>
          </a:xfrm>
          <a:prstGeom prst="flowChartOnlineStorag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500" dirty="0">
                <a:latin typeface="Times New Roman" panose="02020603050405020304" pitchFamily="18" charset="0"/>
                <a:cs typeface="Times New Roman" panose="02020603050405020304" pitchFamily="18" charset="0"/>
              </a:rPr>
              <a:t>Assign Engineers</a:t>
            </a:r>
          </a:p>
        </p:txBody>
      </p:sp>
      <p:sp>
        <p:nvSpPr>
          <p:cNvPr id="7" name="Rectangle: Rounded Corners 6"/>
          <p:cNvSpPr/>
          <p:nvPr/>
        </p:nvSpPr>
        <p:spPr>
          <a:xfrm>
            <a:off x="1209585" y="3380333"/>
            <a:ext cx="1614950" cy="117193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N" sz="1500" dirty="0">
                <a:latin typeface="Times New Roman" panose="02020603050405020304" pitchFamily="18" charset="0"/>
                <a:cs typeface="Times New Roman" panose="02020603050405020304" pitchFamily="18" charset="0"/>
              </a:rPr>
              <a:t>Email</a:t>
            </a:r>
          </a:p>
          <a:p>
            <a:r>
              <a:rPr lang="en-IN" sz="1500" dirty="0">
                <a:latin typeface="Times New Roman" panose="02020603050405020304" pitchFamily="18" charset="0"/>
                <a:cs typeface="Times New Roman" panose="02020603050405020304" pitchFamily="18" charset="0"/>
              </a:rPr>
              <a:t>Password</a:t>
            </a:r>
          </a:p>
          <a:p>
            <a:pPr algn="ctr"/>
            <a:endParaRPr lang="en-IN" sz="1050" dirty="0"/>
          </a:p>
          <a:p>
            <a:pPr algn="ctr"/>
            <a:endParaRPr lang="en-IN" sz="1050" dirty="0"/>
          </a:p>
        </p:txBody>
      </p:sp>
      <p:sp>
        <p:nvSpPr>
          <p:cNvPr id="8" name="Rectangle: Rounded Corners 7"/>
          <p:cNvSpPr/>
          <p:nvPr/>
        </p:nvSpPr>
        <p:spPr>
          <a:xfrm>
            <a:off x="3499598" y="3380333"/>
            <a:ext cx="1526241" cy="118402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N" sz="1500" dirty="0">
                <a:latin typeface="Times New Roman" panose="02020603050405020304" pitchFamily="18" charset="0"/>
                <a:cs typeface="Times New Roman" panose="02020603050405020304" pitchFamily="18" charset="0"/>
              </a:rPr>
              <a:t>Email</a:t>
            </a:r>
          </a:p>
          <a:p>
            <a:r>
              <a:rPr lang="en-IN" sz="1500" dirty="0">
                <a:latin typeface="Times New Roman" panose="02020603050405020304" pitchFamily="18" charset="0"/>
                <a:cs typeface="Times New Roman" panose="02020603050405020304" pitchFamily="18" charset="0"/>
              </a:rPr>
              <a:t>Password</a:t>
            </a:r>
          </a:p>
          <a:p>
            <a:r>
              <a:rPr lang="en-IN" sz="1500" dirty="0">
                <a:latin typeface="Times New Roman" panose="02020603050405020304" pitchFamily="18" charset="0"/>
                <a:cs typeface="Times New Roman" panose="02020603050405020304" pitchFamily="18" charset="0"/>
              </a:rPr>
              <a:t>Name</a:t>
            </a:r>
          </a:p>
          <a:p>
            <a:r>
              <a:rPr lang="en-IN" sz="1500" dirty="0">
                <a:latin typeface="Times New Roman" panose="02020603050405020304" pitchFamily="18" charset="0"/>
                <a:cs typeface="Times New Roman" panose="02020603050405020304" pitchFamily="18" charset="0"/>
              </a:rPr>
              <a:t>Pincode</a:t>
            </a:r>
          </a:p>
        </p:txBody>
      </p:sp>
      <p:sp>
        <p:nvSpPr>
          <p:cNvPr id="9" name="Rectangle: Rounded Corners 8"/>
          <p:cNvSpPr/>
          <p:nvPr/>
        </p:nvSpPr>
        <p:spPr>
          <a:xfrm>
            <a:off x="5700902" y="3380333"/>
            <a:ext cx="1614950" cy="127263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N" sz="1500" dirty="0">
                <a:latin typeface="Times New Roman" panose="02020603050405020304" pitchFamily="18" charset="0"/>
                <a:cs typeface="Times New Roman" panose="02020603050405020304" pitchFamily="18" charset="0"/>
              </a:rPr>
              <a:t>Customer Email</a:t>
            </a:r>
          </a:p>
          <a:p>
            <a:r>
              <a:rPr lang="en-IN" sz="1500" dirty="0">
                <a:latin typeface="Times New Roman" panose="02020603050405020304" pitchFamily="18" charset="0"/>
                <a:cs typeface="Times New Roman" panose="02020603050405020304" pitchFamily="18" charset="0"/>
              </a:rPr>
              <a:t>Ticket Id</a:t>
            </a:r>
          </a:p>
          <a:p>
            <a:r>
              <a:rPr lang="en-IN" sz="1500" dirty="0">
                <a:latin typeface="Times New Roman" panose="02020603050405020304" pitchFamily="18" charset="0"/>
                <a:cs typeface="Times New Roman" panose="02020603050405020304" pitchFamily="18" charset="0"/>
              </a:rPr>
              <a:t>Complaint</a:t>
            </a:r>
          </a:p>
          <a:p>
            <a:r>
              <a:rPr lang="en-IN" sz="1500" dirty="0">
                <a:latin typeface="Times New Roman" panose="02020603050405020304" pitchFamily="18" charset="0"/>
                <a:cs typeface="Times New Roman" panose="02020603050405020304" pitchFamily="18" charset="0"/>
              </a:rPr>
              <a:t>Assign Engineer</a:t>
            </a:r>
          </a:p>
        </p:txBody>
      </p:sp>
      <p:cxnSp>
        <p:nvCxnSpPr>
          <p:cNvPr id="10" name="Straight Arrow Connector 9"/>
          <p:cNvCxnSpPr/>
          <p:nvPr/>
        </p:nvCxnSpPr>
        <p:spPr>
          <a:xfrm flipH="1">
            <a:off x="4255995" y="1539037"/>
            <a:ext cx="6724" cy="7917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Connector 10"/>
          <p:cNvCxnSpPr/>
          <p:nvPr/>
        </p:nvCxnSpPr>
        <p:spPr>
          <a:xfrm>
            <a:off x="2017061" y="1882589"/>
            <a:ext cx="4434167"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a:off x="2010336" y="1882588"/>
            <a:ext cx="6724" cy="4481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flipH="1">
            <a:off x="6444504" y="1882588"/>
            <a:ext cx="6724" cy="4481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p:cNvCxnSpPr/>
          <p:nvPr/>
        </p:nvCxnSpPr>
        <p:spPr>
          <a:xfrm flipH="1">
            <a:off x="2017060" y="2790264"/>
            <a:ext cx="1" cy="5900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flipH="1">
            <a:off x="4262719" y="2790264"/>
            <a:ext cx="1" cy="5900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a:off x="6444503" y="2790264"/>
            <a:ext cx="0" cy="6032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Title 1"/>
          <p:cNvSpPr txBox="1"/>
          <p:nvPr/>
        </p:nvSpPr>
        <p:spPr>
          <a:xfrm>
            <a:off x="1491521" y="314795"/>
            <a:ext cx="5185480" cy="47968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800" b="1" dirty="0">
                <a:solidFill>
                  <a:schemeClr val="tx1"/>
                </a:solidFill>
                <a:latin typeface="Times New Roman" panose="02020603050405020304" pitchFamily="18" charset="0"/>
                <a:cs typeface="Times New Roman" panose="02020603050405020304" pitchFamily="18" charset="0"/>
              </a:rPr>
              <a:t>MANAGER</a:t>
            </a:r>
            <a:r>
              <a:rPr lang="en-IN" sz="1800" b="1" dirty="0">
                <a:latin typeface="Times New Roman" panose="02020603050405020304" pitchFamily="18" charset="0"/>
                <a:cs typeface="Times New Roman" panose="02020603050405020304" pitchFamily="18" charset="0"/>
              </a:rPr>
              <a:t> </a:t>
            </a:r>
            <a:r>
              <a:rPr lang="en-IN" sz="1800" b="1" dirty="0">
                <a:solidFill>
                  <a:schemeClr val="tx1"/>
                </a:solidFill>
                <a:latin typeface="Times New Roman" panose="02020603050405020304" pitchFamily="18" charset="0"/>
                <a:cs typeface="Times New Roman" panose="02020603050405020304" pitchFamily="18" charset="0"/>
              </a:rPr>
              <a:t>MENUFUNCTIONALITY:-</a:t>
            </a: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21</a:t>
            </a:fld>
            <a:endParaRPr lang="en-GB"/>
          </a:p>
        </p:txBody>
      </p:sp>
      <p:sp>
        <p:nvSpPr>
          <p:cNvPr id="3" name="Rectangle 2"/>
          <p:cNvSpPr/>
          <p:nvPr/>
        </p:nvSpPr>
        <p:spPr>
          <a:xfrm>
            <a:off x="790015" y="2068643"/>
            <a:ext cx="1593476" cy="14053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050" b="1" dirty="0">
                <a:latin typeface="Times New Roman" panose="02020603050405020304" pitchFamily="18" charset="0"/>
                <a:cs typeface="Times New Roman" panose="02020603050405020304" pitchFamily="18" charset="0"/>
              </a:rPr>
              <a:t>MANAGER</a:t>
            </a:r>
          </a:p>
          <a:p>
            <a:pPr algn="ctr"/>
            <a:endParaRPr lang="en-IN" sz="1050" b="1" dirty="0">
              <a:latin typeface="Times New Roman" panose="02020603050405020304" pitchFamily="18" charset="0"/>
              <a:cs typeface="Times New Roman" panose="02020603050405020304" pitchFamily="18" charset="0"/>
            </a:endParaRPr>
          </a:p>
          <a:p>
            <a:r>
              <a:rPr lang="en-IN" sz="1050" dirty="0">
                <a:latin typeface="Times New Roman" panose="02020603050405020304" pitchFamily="18" charset="0"/>
                <a:cs typeface="Times New Roman" panose="02020603050405020304" pitchFamily="18" charset="0"/>
              </a:rPr>
              <a:t>Manager Email</a:t>
            </a:r>
          </a:p>
          <a:p>
            <a:r>
              <a:rPr lang="en-IN" sz="1050" dirty="0">
                <a:latin typeface="Times New Roman" panose="02020603050405020304" pitchFamily="18" charset="0"/>
                <a:cs typeface="Times New Roman" panose="02020603050405020304" pitchFamily="18" charset="0"/>
              </a:rPr>
              <a:t>Manager Password</a:t>
            </a:r>
          </a:p>
          <a:p>
            <a:r>
              <a:rPr lang="en-IN" sz="1050" dirty="0">
                <a:latin typeface="Times New Roman" panose="02020603050405020304" pitchFamily="18" charset="0"/>
                <a:cs typeface="Times New Roman" panose="02020603050405020304" pitchFamily="18" charset="0"/>
              </a:rPr>
              <a:t>Manager Name</a:t>
            </a:r>
          </a:p>
          <a:p>
            <a:r>
              <a:rPr lang="en-IN" sz="1050" dirty="0">
                <a:latin typeface="Times New Roman" panose="02020603050405020304" pitchFamily="18" charset="0"/>
                <a:cs typeface="Times New Roman" panose="02020603050405020304" pitchFamily="18" charset="0"/>
              </a:rPr>
              <a:t>Manager Pincode</a:t>
            </a:r>
          </a:p>
        </p:txBody>
      </p:sp>
      <p:cxnSp>
        <p:nvCxnSpPr>
          <p:cNvPr id="4" name="Straight Connector 3"/>
          <p:cNvCxnSpPr/>
          <p:nvPr/>
        </p:nvCxnSpPr>
        <p:spPr>
          <a:xfrm>
            <a:off x="790015" y="2504515"/>
            <a:ext cx="1593476" cy="0"/>
          </a:xfrm>
          <a:prstGeom prst="line">
            <a:avLst/>
          </a:prstGeom>
        </p:spPr>
        <p:style>
          <a:lnRef idx="1">
            <a:schemeClr val="accent5"/>
          </a:lnRef>
          <a:fillRef idx="0">
            <a:schemeClr val="accent5"/>
          </a:fillRef>
          <a:effectRef idx="0">
            <a:schemeClr val="accent5"/>
          </a:effectRef>
          <a:fontRef idx="minor">
            <a:schemeClr val="tx1"/>
          </a:fontRef>
        </p:style>
      </p:cxnSp>
      <p:sp>
        <p:nvSpPr>
          <p:cNvPr id="5" name="Rectangle 4"/>
          <p:cNvSpPr/>
          <p:nvPr/>
        </p:nvSpPr>
        <p:spPr>
          <a:xfrm>
            <a:off x="2907926" y="1071145"/>
            <a:ext cx="1388409" cy="152149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050" b="1" dirty="0">
                <a:latin typeface="Times New Roman" panose="02020603050405020304" pitchFamily="18" charset="0"/>
                <a:cs typeface="Times New Roman" panose="02020603050405020304" pitchFamily="18" charset="0"/>
              </a:rPr>
              <a:t>COMPLAINT</a:t>
            </a:r>
          </a:p>
          <a:p>
            <a:pPr algn="ctr"/>
            <a:endParaRPr lang="en-IN" sz="1050" b="1" dirty="0">
              <a:latin typeface="Times New Roman" panose="02020603050405020304" pitchFamily="18" charset="0"/>
              <a:cs typeface="Times New Roman" panose="02020603050405020304" pitchFamily="18" charset="0"/>
            </a:endParaRPr>
          </a:p>
          <a:p>
            <a:r>
              <a:rPr lang="en-IN" sz="1050" dirty="0">
                <a:latin typeface="Times New Roman" panose="02020603050405020304" pitchFamily="18" charset="0"/>
                <a:cs typeface="Times New Roman" panose="02020603050405020304" pitchFamily="18" charset="0"/>
              </a:rPr>
              <a:t>Ticket Id</a:t>
            </a:r>
          </a:p>
          <a:p>
            <a:r>
              <a:rPr lang="en-IN" sz="1050" dirty="0">
                <a:latin typeface="Times New Roman" panose="02020603050405020304" pitchFamily="18" charset="0"/>
                <a:cs typeface="Times New Roman" panose="02020603050405020304" pitchFamily="18" charset="0"/>
              </a:rPr>
              <a:t>Customer Email</a:t>
            </a:r>
          </a:p>
          <a:p>
            <a:r>
              <a:rPr lang="en-IN" sz="1050" dirty="0">
                <a:latin typeface="Times New Roman" panose="02020603050405020304" pitchFamily="18" charset="0"/>
                <a:cs typeface="Times New Roman" panose="02020603050405020304" pitchFamily="18" charset="0"/>
              </a:rPr>
              <a:t>Complaint</a:t>
            </a:r>
          </a:p>
          <a:p>
            <a:r>
              <a:rPr lang="en-IN" sz="1050" dirty="0">
                <a:latin typeface="Times New Roman" panose="02020603050405020304" pitchFamily="18" charset="0"/>
                <a:cs typeface="Times New Roman" panose="02020603050405020304" pitchFamily="18" charset="0"/>
              </a:rPr>
              <a:t>Pincode</a:t>
            </a:r>
          </a:p>
          <a:p>
            <a:r>
              <a:rPr lang="en-IN" sz="1050" dirty="0">
                <a:latin typeface="Times New Roman" panose="02020603050405020304" pitchFamily="18" charset="0"/>
                <a:cs typeface="Times New Roman" panose="02020603050405020304" pitchFamily="18" charset="0"/>
              </a:rPr>
              <a:t>Status</a:t>
            </a:r>
          </a:p>
        </p:txBody>
      </p:sp>
      <p:sp>
        <p:nvSpPr>
          <p:cNvPr id="6" name="Rectangle 5"/>
          <p:cNvSpPr/>
          <p:nvPr/>
        </p:nvSpPr>
        <p:spPr>
          <a:xfrm>
            <a:off x="4716558" y="2226039"/>
            <a:ext cx="1495985" cy="152149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050" b="1" dirty="0">
                <a:latin typeface="Times New Roman" panose="02020603050405020304" pitchFamily="18" charset="0"/>
                <a:cs typeface="Times New Roman" panose="02020603050405020304" pitchFamily="18" charset="0"/>
              </a:rPr>
              <a:t>MANAGER SERVICE</a:t>
            </a:r>
          </a:p>
          <a:p>
            <a:pPr algn="ctr"/>
            <a:endParaRPr lang="en-IN" sz="1050" b="1" dirty="0">
              <a:latin typeface="Times New Roman" panose="02020603050405020304" pitchFamily="18" charset="0"/>
              <a:cs typeface="Times New Roman" panose="02020603050405020304" pitchFamily="18" charset="0"/>
            </a:endParaRPr>
          </a:p>
          <a:p>
            <a:r>
              <a:rPr lang="en-IN" sz="1050" dirty="0">
                <a:latin typeface="Times New Roman" panose="02020603050405020304" pitchFamily="18" charset="0"/>
                <a:cs typeface="Times New Roman" panose="02020603050405020304" pitchFamily="18" charset="0"/>
              </a:rPr>
              <a:t>Get All Complaints by Pincode</a:t>
            </a:r>
          </a:p>
          <a:p>
            <a:r>
              <a:rPr lang="en-IN" sz="1050" dirty="0">
                <a:latin typeface="Times New Roman" panose="02020603050405020304" pitchFamily="18" charset="0"/>
                <a:cs typeface="Times New Roman" panose="02020603050405020304" pitchFamily="18" charset="0"/>
              </a:rPr>
              <a:t>Assign Engineer</a:t>
            </a:r>
          </a:p>
        </p:txBody>
      </p:sp>
      <p:sp>
        <p:nvSpPr>
          <p:cNvPr id="7" name="Rectangle 6"/>
          <p:cNvSpPr/>
          <p:nvPr/>
        </p:nvSpPr>
        <p:spPr>
          <a:xfrm>
            <a:off x="6750424" y="1071145"/>
            <a:ext cx="1495986" cy="140017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050" b="1" dirty="0">
                <a:latin typeface="Times New Roman" panose="02020603050405020304" pitchFamily="18" charset="0"/>
                <a:cs typeface="Times New Roman" panose="02020603050405020304" pitchFamily="18" charset="0"/>
              </a:rPr>
              <a:t>ENGINEER</a:t>
            </a:r>
          </a:p>
          <a:p>
            <a:pPr algn="ctr"/>
            <a:endParaRPr lang="en-IN" sz="1050" b="1" dirty="0">
              <a:latin typeface="Times New Roman" panose="02020603050405020304" pitchFamily="18" charset="0"/>
              <a:cs typeface="Times New Roman" panose="02020603050405020304" pitchFamily="18" charset="0"/>
            </a:endParaRPr>
          </a:p>
          <a:p>
            <a:r>
              <a:rPr lang="en-IN" sz="1050" dirty="0">
                <a:latin typeface="Times New Roman" panose="02020603050405020304" pitchFamily="18" charset="0"/>
                <a:cs typeface="Times New Roman" panose="02020603050405020304" pitchFamily="18" charset="0"/>
              </a:rPr>
              <a:t>Engineer Email</a:t>
            </a:r>
          </a:p>
          <a:p>
            <a:r>
              <a:rPr lang="en-IN" sz="1050" dirty="0">
                <a:latin typeface="Times New Roman" panose="02020603050405020304" pitchFamily="18" charset="0"/>
                <a:cs typeface="Times New Roman" panose="02020603050405020304" pitchFamily="18" charset="0"/>
              </a:rPr>
              <a:t>Engineer Password</a:t>
            </a:r>
          </a:p>
          <a:p>
            <a:r>
              <a:rPr lang="en-IN" sz="1050" dirty="0">
                <a:latin typeface="Times New Roman" panose="02020603050405020304" pitchFamily="18" charset="0"/>
                <a:cs typeface="Times New Roman" panose="02020603050405020304" pitchFamily="18" charset="0"/>
              </a:rPr>
              <a:t>Engineer Name</a:t>
            </a:r>
          </a:p>
        </p:txBody>
      </p:sp>
      <p:cxnSp>
        <p:nvCxnSpPr>
          <p:cNvPr id="9" name="Straight Connector 8"/>
          <p:cNvCxnSpPr/>
          <p:nvPr/>
        </p:nvCxnSpPr>
        <p:spPr>
          <a:xfrm>
            <a:off x="2914650" y="1485900"/>
            <a:ext cx="1388409"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Straight Connector 9"/>
          <p:cNvCxnSpPr/>
          <p:nvPr/>
        </p:nvCxnSpPr>
        <p:spPr>
          <a:xfrm>
            <a:off x="4716558" y="2924736"/>
            <a:ext cx="149598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Straight Connector 10"/>
          <p:cNvCxnSpPr/>
          <p:nvPr/>
        </p:nvCxnSpPr>
        <p:spPr>
          <a:xfrm>
            <a:off x="6750425" y="1553135"/>
            <a:ext cx="149598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flipV="1">
            <a:off x="2383491" y="1831893"/>
            <a:ext cx="524435" cy="9394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4296335" y="1831893"/>
            <a:ext cx="420223" cy="115489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p:cNvCxnSpPr/>
          <p:nvPr/>
        </p:nvCxnSpPr>
        <p:spPr>
          <a:xfrm flipV="1">
            <a:off x="6212543" y="1771233"/>
            <a:ext cx="537881" cy="121555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Title 1"/>
          <p:cNvSpPr txBox="1"/>
          <p:nvPr/>
        </p:nvSpPr>
        <p:spPr>
          <a:xfrm>
            <a:off x="1596451" y="310397"/>
            <a:ext cx="4826833" cy="59055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1500" b="1" dirty="0">
                <a:solidFill>
                  <a:schemeClr val="tx1"/>
                </a:solidFill>
                <a:latin typeface="Times New Roman" panose="02020603050405020304" pitchFamily="18" charset="0"/>
                <a:cs typeface="Times New Roman" panose="02020603050405020304" pitchFamily="18" charset="0"/>
              </a:rPr>
              <a:t>MANAGER-COMPLAINT-ENGINEER-SCHEMA:-</a:t>
            </a: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22</a:t>
            </a:fld>
            <a:endParaRPr lang="en-GB"/>
          </a:p>
        </p:txBody>
      </p:sp>
      <p:sp>
        <p:nvSpPr>
          <p:cNvPr id="3" name="TextBox 2"/>
          <p:cNvSpPr txBox="1"/>
          <p:nvPr/>
        </p:nvSpPr>
        <p:spPr>
          <a:xfrm>
            <a:off x="3013753" y="577324"/>
            <a:ext cx="5332412" cy="646331"/>
          </a:xfrm>
          <a:prstGeom prst="rect">
            <a:avLst/>
          </a:prstGeom>
          <a:noFill/>
        </p:spPr>
        <p:txBody>
          <a:bodyPr wrap="square">
            <a:spAutoFit/>
          </a:bodyPr>
          <a:lstStyle/>
          <a:p>
            <a:r>
              <a:rPr lang="en-IN" sz="1800" b="1" dirty="0">
                <a:solidFill>
                  <a:srgbClr val="00E1C6"/>
                </a:solidFill>
                <a:latin typeface="Times New Roman" panose="02020603050405020304" pitchFamily="18" charset="0"/>
                <a:cs typeface="Times New Roman" panose="02020603050405020304" pitchFamily="18" charset="0"/>
                <a:sym typeface="Muli"/>
              </a:rPr>
              <a:t>Engineers Module</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Google Shape;343;p12"/>
          <p:cNvSpPr txBox="1"/>
          <p:nvPr/>
        </p:nvSpPr>
        <p:spPr>
          <a:xfrm>
            <a:off x="562257" y="1244600"/>
            <a:ext cx="7949918" cy="3321576"/>
          </a:xfrm>
          <a:prstGeom prst="rect">
            <a:avLst/>
          </a:prstGeom>
          <a:noFill/>
          <a:ln>
            <a:noFill/>
          </a:ln>
        </p:spPr>
        <p:txBody>
          <a:bodyPr spcFirstLastPara="1" wrap="square" lIns="91425" tIns="91425" rIns="91425" bIns="91425" anchor="t" anchorCtr="0">
            <a:noAutofit/>
          </a:bodyPr>
          <a:lstStyle/>
          <a:p>
            <a:pPr marL="285750" marR="0" indent="-285750" algn="just">
              <a:lnSpc>
                <a:spcPct val="107000"/>
              </a:lnSpc>
              <a:spcBef>
                <a:spcPts val="0"/>
              </a:spcBef>
              <a:spcAft>
                <a:spcPts val="800"/>
              </a:spcAft>
              <a:buFont typeface="Arial" panose="020B0604020202020204" pitchFamily="34" charset="0"/>
              <a:buChar char="•"/>
            </a:pPr>
            <a:r>
              <a:rPr lang="en-US" dirty="0">
                <a:solidFill>
                  <a:schemeClr val="tx1"/>
                </a:solidFill>
                <a:effectLst/>
                <a:latin typeface="Calibri" panose="020F0502020204030204" pitchFamily="34" charset="0"/>
                <a:ea typeface="DengXian" panose="020B0503020204020204" pitchFamily="2" charset="-122"/>
                <a:cs typeface="Calibri" panose="020F0502020204030204" pitchFamily="34" charset="0"/>
              </a:rPr>
              <a:t>Engineers should be able to login and logout. Once logged in he/she view the complaints based on the individual customer and work on complaints (Offline activities) and assign the new status and mark the ticket status appropriately and view the customer’s feedback</a:t>
            </a:r>
            <a:endParaRPr lang="en-US" dirty="0">
              <a:solidFill>
                <a:schemeClr val="tx1"/>
              </a:solidFill>
              <a:effectLst/>
              <a:latin typeface="Calibri" panose="020F0502020204030204" pitchFamily="34" charset="0"/>
              <a:ea typeface="DengXian" panose="020B0503020204020204" pitchFamily="2" charset="-122"/>
              <a:cs typeface="Kokila" panose="020B060402020202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dirty="0">
                <a:solidFill>
                  <a:schemeClr val="tx1"/>
                </a:solidFill>
                <a:effectLst/>
                <a:latin typeface="Calibri" panose="020F0502020204030204" pitchFamily="34" charset="0"/>
                <a:ea typeface="DengXian" panose="020B0503020204020204" pitchFamily="2" charset="-122"/>
                <a:cs typeface="Kokila" panose="020B0604020202020204" pitchFamily="34" charset="0"/>
              </a:rPr>
              <a:t>The Redressal System enables the engineers to login to the portal and view the complaints raised by the customers that are assigned by the manager and </a:t>
            </a:r>
            <a:r>
              <a:rPr lang="en-US" dirty="0">
                <a:solidFill>
                  <a:schemeClr val="tx1"/>
                </a:solidFill>
                <a:effectLst/>
                <a:latin typeface="Calibri" panose="020F0502020204030204" pitchFamily="34" charset="0"/>
                <a:ea typeface="DengXian" panose="020B0503020204020204" pitchFamily="2" charset="-122"/>
                <a:cs typeface="Calibri" panose="020F0502020204030204" pitchFamily="34" charset="0"/>
              </a:rPr>
              <a:t>pick the tickets assigned to them and assign it the status of ‘WIP”, (work on the case, which is dependent on the type of problem and resolve) and update the status as ‘RESOLVED’. In case they are not able to resolve the issue at their end, they can remark that this needs to be reassigned to Field Workers in case of a cable fault or at the customers’ site, and flag it as ‘ESCALATED”. </a:t>
            </a:r>
            <a:endParaRPr lang="en-US" dirty="0">
              <a:solidFill>
                <a:schemeClr val="tx1"/>
              </a:solidFill>
              <a:effectLst/>
              <a:latin typeface="Calibri" panose="020F0502020204030204" pitchFamily="34" charset="0"/>
              <a:ea typeface="DengXian" panose="020B0503020204020204" pitchFamily="2" charset="-122"/>
              <a:cs typeface="Kokila" panose="020B0604020202020204" pitchFamily="34" charset="0"/>
            </a:endParaRPr>
          </a:p>
          <a:p>
            <a:pPr marL="0" lvl="0" indent="0" algn="l" rtl="0">
              <a:spcBef>
                <a:spcPts val="600"/>
              </a:spcBef>
              <a:spcAft>
                <a:spcPts val="0"/>
              </a:spcAft>
              <a:buNone/>
            </a:pPr>
            <a:endParaRPr lang="en-IN" dirty="0">
              <a:solidFill>
                <a:schemeClr val="tx1"/>
              </a:solidFill>
              <a:latin typeface="Times New Roman" panose="02020603050405020304" pitchFamily="18" charset="0"/>
              <a:ea typeface="Muli"/>
              <a:cs typeface="Times New Roman" panose="02020603050405020304" pitchFamily="18" charset="0"/>
              <a:sym typeface="Muli"/>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23</a:t>
            </a:fld>
            <a:endParaRPr lang="en-GB"/>
          </a:p>
        </p:txBody>
      </p:sp>
      <p:sp>
        <p:nvSpPr>
          <p:cNvPr id="3" name="TextBox 2"/>
          <p:cNvSpPr txBox="1"/>
          <p:nvPr/>
        </p:nvSpPr>
        <p:spPr>
          <a:xfrm>
            <a:off x="1911977" y="217566"/>
            <a:ext cx="5332412" cy="923330"/>
          </a:xfrm>
          <a:prstGeom prst="rect">
            <a:avLst/>
          </a:prstGeom>
          <a:noFill/>
        </p:spPr>
        <p:txBody>
          <a:bodyPr wrap="square">
            <a:spAutoFit/>
          </a:bodyPr>
          <a:lstStyle/>
          <a:p>
            <a:r>
              <a:rPr lang="en-IN" sz="1800" b="1" dirty="0">
                <a:solidFill>
                  <a:srgbClr val="00E1C6"/>
                </a:solidFill>
                <a:latin typeface="Times New Roman" panose="02020603050405020304" pitchFamily="18" charset="0"/>
                <a:cs typeface="Times New Roman" panose="02020603050405020304" pitchFamily="18" charset="0"/>
                <a:sym typeface="Muli"/>
              </a:rPr>
              <a:t>ENGINEER MENU-FUNCTIONALITY</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Google Shape;343;p12"/>
          <p:cNvSpPr txBox="1"/>
          <p:nvPr/>
        </p:nvSpPr>
        <p:spPr>
          <a:xfrm>
            <a:off x="60087" y="884842"/>
            <a:ext cx="7949918" cy="183235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lang="en-IN" dirty="0">
              <a:solidFill>
                <a:schemeClr val="tx1"/>
              </a:solidFill>
              <a:latin typeface="Times New Roman" panose="02020603050405020304" pitchFamily="18" charset="0"/>
              <a:ea typeface="Muli"/>
              <a:cs typeface="Times New Roman" panose="02020603050405020304" pitchFamily="18" charset="0"/>
              <a:sym typeface="Muli"/>
            </a:endParaRPr>
          </a:p>
        </p:txBody>
      </p:sp>
      <p:sp>
        <p:nvSpPr>
          <p:cNvPr id="5" name="Oval 4"/>
          <p:cNvSpPr/>
          <p:nvPr/>
        </p:nvSpPr>
        <p:spPr>
          <a:xfrm>
            <a:off x="3071939" y="739872"/>
            <a:ext cx="3325907" cy="80826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ENGINEER MENU</a:t>
            </a:r>
          </a:p>
        </p:txBody>
      </p:sp>
      <p:sp>
        <p:nvSpPr>
          <p:cNvPr id="6" name="Flowchart: Decision 5"/>
          <p:cNvSpPr/>
          <p:nvPr/>
        </p:nvSpPr>
        <p:spPr>
          <a:xfrm>
            <a:off x="499073" y="2335789"/>
            <a:ext cx="2698380" cy="841726"/>
          </a:xfrm>
          <a:prstGeom prst="flowChartDecis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LOGIN</a:t>
            </a:r>
          </a:p>
        </p:txBody>
      </p:sp>
      <p:sp>
        <p:nvSpPr>
          <p:cNvPr id="7" name="Flowchart: Decision 6"/>
          <p:cNvSpPr/>
          <p:nvPr/>
        </p:nvSpPr>
        <p:spPr>
          <a:xfrm>
            <a:off x="3352651" y="2389860"/>
            <a:ext cx="2764483" cy="777615"/>
          </a:xfrm>
          <a:prstGeom prst="flowChartDecis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REGISTER</a:t>
            </a:r>
          </a:p>
        </p:txBody>
      </p:sp>
      <p:sp>
        <p:nvSpPr>
          <p:cNvPr id="8" name="Flowchart: Decision 7"/>
          <p:cNvSpPr/>
          <p:nvPr/>
        </p:nvSpPr>
        <p:spPr>
          <a:xfrm>
            <a:off x="6206643" y="2325750"/>
            <a:ext cx="2829760" cy="930596"/>
          </a:xfrm>
          <a:prstGeom prst="flowChartDecisi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STATUS</a:t>
            </a:r>
          </a:p>
        </p:txBody>
      </p:sp>
      <p:cxnSp>
        <p:nvCxnSpPr>
          <p:cNvPr id="9" name="Straight Connector 8"/>
          <p:cNvCxnSpPr/>
          <p:nvPr/>
        </p:nvCxnSpPr>
        <p:spPr>
          <a:xfrm>
            <a:off x="1848263" y="1848062"/>
            <a:ext cx="5773260" cy="39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 idx="0"/>
          </p:cNvCxnSpPr>
          <p:nvPr/>
        </p:nvCxnSpPr>
        <p:spPr>
          <a:xfrm>
            <a:off x="1848263" y="1848062"/>
            <a:ext cx="0" cy="487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8" idx="0"/>
          </p:cNvCxnSpPr>
          <p:nvPr/>
        </p:nvCxnSpPr>
        <p:spPr>
          <a:xfrm>
            <a:off x="7621523" y="1887155"/>
            <a:ext cx="0" cy="438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05289" y="3829987"/>
            <a:ext cx="1885948" cy="10643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dirty="0">
                <a:latin typeface="Times New Roman" panose="02020603050405020304" pitchFamily="18" charset="0"/>
                <a:cs typeface="Times New Roman" panose="02020603050405020304" pitchFamily="18" charset="0"/>
              </a:rPr>
              <a:t>Engineer Email</a:t>
            </a:r>
          </a:p>
          <a:p>
            <a:r>
              <a:rPr lang="en-IN" dirty="0">
                <a:latin typeface="Times New Roman" panose="02020603050405020304" pitchFamily="18" charset="0"/>
                <a:cs typeface="Times New Roman" panose="02020603050405020304" pitchFamily="18" charset="0"/>
              </a:rPr>
              <a:t>Engineer Password</a:t>
            </a:r>
          </a:p>
          <a:p>
            <a:pPr algn="ctr"/>
            <a:endParaRPr lang="en-IN" dirty="0"/>
          </a:p>
        </p:txBody>
      </p:sp>
      <p:sp>
        <p:nvSpPr>
          <p:cNvPr id="13" name="Rectangle 12"/>
          <p:cNvSpPr/>
          <p:nvPr/>
        </p:nvSpPr>
        <p:spPr>
          <a:xfrm>
            <a:off x="3675526" y="3829987"/>
            <a:ext cx="2040593" cy="10643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dirty="0">
                <a:latin typeface="Times New Roman" panose="02020603050405020304" pitchFamily="18" charset="0"/>
                <a:cs typeface="Times New Roman" panose="02020603050405020304" pitchFamily="18" charset="0"/>
              </a:rPr>
              <a:t>Engineer Email</a:t>
            </a:r>
          </a:p>
          <a:p>
            <a:r>
              <a:rPr lang="en-IN" dirty="0">
                <a:latin typeface="Times New Roman" panose="02020603050405020304" pitchFamily="18" charset="0"/>
                <a:cs typeface="Times New Roman" panose="02020603050405020304" pitchFamily="18" charset="0"/>
              </a:rPr>
              <a:t>Engineer Password</a:t>
            </a:r>
          </a:p>
          <a:p>
            <a:r>
              <a:rPr lang="en-IN" dirty="0">
                <a:latin typeface="Times New Roman" panose="02020603050405020304" pitchFamily="18" charset="0"/>
                <a:cs typeface="Times New Roman" panose="02020603050405020304" pitchFamily="18" charset="0"/>
              </a:rPr>
              <a:t>Engineer Name</a:t>
            </a:r>
          </a:p>
        </p:txBody>
      </p:sp>
      <p:sp>
        <p:nvSpPr>
          <p:cNvPr id="14" name="Rectangle 13"/>
          <p:cNvSpPr/>
          <p:nvPr/>
        </p:nvSpPr>
        <p:spPr>
          <a:xfrm>
            <a:off x="6660631" y="3829987"/>
            <a:ext cx="1956548" cy="10643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dirty="0">
                <a:latin typeface="Times New Roman" panose="02020603050405020304" pitchFamily="18" charset="0"/>
                <a:cs typeface="Times New Roman" panose="02020603050405020304" pitchFamily="18" charset="0"/>
              </a:rPr>
              <a:t>Ticket Id</a:t>
            </a:r>
          </a:p>
          <a:p>
            <a:r>
              <a:rPr lang="en-IN" dirty="0">
                <a:latin typeface="Times New Roman" panose="02020603050405020304" pitchFamily="18" charset="0"/>
                <a:cs typeface="Times New Roman" panose="02020603050405020304" pitchFamily="18" charset="0"/>
              </a:rPr>
              <a:t>Customer Email</a:t>
            </a:r>
          </a:p>
          <a:p>
            <a:r>
              <a:rPr lang="en-IN" dirty="0">
                <a:latin typeface="Times New Roman" panose="02020603050405020304" pitchFamily="18" charset="0"/>
                <a:cs typeface="Times New Roman" panose="02020603050405020304" pitchFamily="18" charset="0"/>
              </a:rPr>
              <a:t>Complaint</a:t>
            </a:r>
          </a:p>
          <a:p>
            <a:r>
              <a:rPr lang="en-IN" dirty="0">
                <a:latin typeface="Times New Roman" panose="02020603050405020304" pitchFamily="18" charset="0"/>
                <a:cs typeface="Times New Roman" panose="02020603050405020304" pitchFamily="18" charset="0"/>
              </a:rPr>
              <a:t>Pincode</a:t>
            </a:r>
          </a:p>
          <a:p>
            <a:r>
              <a:rPr lang="en-IN" dirty="0">
                <a:latin typeface="Times New Roman" panose="02020603050405020304" pitchFamily="18" charset="0"/>
                <a:cs typeface="Times New Roman" panose="02020603050405020304" pitchFamily="18" charset="0"/>
              </a:rPr>
              <a:t>Status</a:t>
            </a:r>
          </a:p>
        </p:txBody>
      </p:sp>
      <p:cxnSp>
        <p:nvCxnSpPr>
          <p:cNvPr id="15" name="Straight Arrow Connector 14"/>
          <p:cNvCxnSpPr>
            <a:stCxn id="6" idx="2"/>
            <a:endCxn id="12" idx="0"/>
          </p:cNvCxnSpPr>
          <p:nvPr/>
        </p:nvCxnSpPr>
        <p:spPr>
          <a:xfrm>
            <a:off x="1848263" y="3177515"/>
            <a:ext cx="0" cy="652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3" idx="0"/>
          </p:cNvCxnSpPr>
          <p:nvPr/>
        </p:nvCxnSpPr>
        <p:spPr>
          <a:xfrm flipH="1">
            <a:off x="4695823" y="3167475"/>
            <a:ext cx="39070" cy="66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a:endCxn id="14" idx="0"/>
          </p:cNvCxnSpPr>
          <p:nvPr/>
        </p:nvCxnSpPr>
        <p:spPr>
          <a:xfrm>
            <a:off x="7621523" y="3256346"/>
            <a:ext cx="17382" cy="57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4"/>
            <a:endCxn id="7" idx="0"/>
          </p:cNvCxnSpPr>
          <p:nvPr/>
        </p:nvCxnSpPr>
        <p:spPr>
          <a:xfrm>
            <a:off x="4734893" y="1548135"/>
            <a:ext cx="0" cy="841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24</a:t>
            </a:fld>
            <a:endParaRPr lang="en-GB"/>
          </a:p>
        </p:txBody>
      </p:sp>
      <p:sp>
        <p:nvSpPr>
          <p:cNvPr id="3" name="TextBox 2"/>
          <p:cNvSpPr txBox="1"/>
          <p:nvPr/>
        </p:nvSpPr>
        <p:spPr>
          <a:xfrm>
            <a:off x="2106852" y="561680"/>
            <a:ext cx="5332412" cy="646331"/>
          </a:xfrm>
          <a:prstGeom prst="rect">
            <a:avLst/>
          </a:prstGeom>
          <a:noFill/>
        </p:spPr>
        <p:txBody>
          <a:bodyPr wrap="square">
            <a:spAutoFit/>
          </a:bodyPr>
          <a:lstStyle/>
          <a:p>
            <a:r>
              <a:rPr lang="en-IN" sz="1800" b="1" dirty="0">
                <a:solidFill>
                  <a:srgbClr val="00E1C6"/>
                </a:solidFill>
                <a:latin typeface="Times New Roman" panose="02020603050405020304" pitchFamily="18" charset="0"/>
                <a:cs typeface="Times New Roman" panose="02020603050405020304" pitchFamily="18" charset="0"/>
                <a:sym typeface="Muli"/>
              </a:rPr>
              <a:t>MANAGER-ENGINEER-CUSTOMER-SCHEMA</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Google Shape;343;p12"/>
          <p:cNvSpPr txBox="1"/>
          <p:nvPr/>
        </p:nvSpPr>
        <p:spPr>
          <a:xfrm>
            <a:off x="-730094" y="1438378"/>
            <a:ext cx="7949918" cy="2055639"/>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lang="en-IN" dirty="0">
              <a:solidFill>
                <a:schemeClr val="tx1"/>
              </a:solidFill>
              <a:latin typeface="Times New Roman" panose="02020603050405020304" pitchFamily="18" charset="0"/>
              <a:ea typeface="Muli"/>
              <a:cs typeface="Times New Roman" panose="02020603050405020304" pitchFamily="18" charset="0"/>
              <a:sym typeface="Muli"/>
            </a:endParaRPr>
          </a:p>
        </p:txBody>
      </p:sp>
      <p:sp>
        <p:nvSpPr>
          <p:cNvPr id="5" name="Rectangle 4"/>
          <p:cNvSpPr/>
          <p:nvPr/>
        </p:nvSpPr>
        <p:spPr>
          <a:xfrm>
            <a:off x="3293287" y="1588959"/>
            <a:ext cx="2662514" cy="12793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ENGINEER REGISTER</a:t>
            </a:r>
          </a:p>
          <a:p>
            <a:pPr algn="ct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Engineer Email</a:t>
            </a:r>
          </a:p>
          <a:p>
            <a:r>
              <a:rPr lang="en-IN" dirty="0">
                <a:latin typeface="Times New Roman" panose="02020603050405020304" pitchFamily="18" charset="0"/>
                <a:cs typeface="Times New Roman" panose="02020603050405020304" pitchFamily="18" charset="0"/>
              </a:rPr>
              <a:t>Engineer Password</a:t>
            </a:r>
          </a:p>
          <a:p>
            <a:r>
              <a:rPr lang="en-IN" dirty="0">
                <a:latin typeface="Times New Roman" panose="02020603050405020304" pitchFamily="18" charset="0"/>
                <a:cs typeface="Times New Roman" panose="02020603050405020304" pitchFamily="18" charset="0"/>
              </a:rPr>
              <a:t>Engineer Name</a:t>
            </a:r>
          </a:p>
        </p:txBody>
      </p:sp>
      <p:sp>
        <p:nvSpPr>
          <p:cNvPr id="6" name="Rectangle 5"/>
          <p:cNvSpPr/>
          <p:nvPr/>
        </p:nvSpPr>
        <p:spPr>
          <a:xfrm>
            <a:off x="6285590" y="1585589"/>
            <a:ext cx="2662514" cy="12793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ENGINEER LOGIN</a:t>
            </a:r>
          </a:p>
          <a:p>
            <a:pPr algn="ctr"/>
            <a:endParaRPr lang="en-IN" dirty="0"/>
          </a:p>
          <a:p>
            <a:r>
              <a:rPr lang="en-IN" dirty="0">
                <a:latin typeface="Times New Roman" panose="02020603050405020304" pitchFamily="18" charset="0"/>
                <a:cs typeface="Times New Roman" panose="02020603050405020304" pitchFamily="18" charset="0"/>
              </a:rPr>
              <a:t>Engineer Email</a:t>
            </a:r>
          </a:p>
          <a:p>
            <a:r>
              <a:rPr lang="en-IN" dirty="0">
                <a:latin typeface="Times New Roman" panose="02020603050405020304" pitchFamily="18" charset="0"/>
                <a:cs typeface="Times New Roman" panose="02020603050405020304" pitchFamily="18" charset="0"/>
              </a:rPr>
              <a:t>Engineer Password</a:t>
            </a:r>
          </a:p>
          <a:p>
            <a:pPr algn="ctr"/>
            <a:endParaRPr lang="en-IN" dirty="0"/>
          </a:p>
        </p:txBody>
      </p:sp>
      <p:sp>
        <p:nvSpPr>
          <p:cNvPr id="7" name="Rectangle 6"/>
          <p:cNvSpPr/>
          <p:nvPr/>
        </p:nvSpPr>
        <p:spPr>
          <a:xfrm>
            <a:off x="760521" y="3025476"/>
            <a:ext cx="2348753" cy="14637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VIEW FEEDBACKS</a:t>
            </a:r>
          </a:p>
          <a:p>
            <a:pPr algn="ctr"/>
            <a:endParaRPr lang="en-IN" b="1"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Feedback Id</a:t>
            </a:r>
          </a:p>
          <a:p>
            <a:r>
              <a:rPr lang="en-IN" dirty="0">
                <a:latin typeface="Times New Roman" panose="02020603050405020304" pitchFamily="18" charset="0"/>
                <a:cs typeface="Times New Roman" panose="02020603050405020304" pitchFamily="18" charset="0"/>
              </a:rPr>
              <a:t>Ticket Id</a:t>
            </a:r>
          </a:p>
          <a:p>
            <a:r>
              <a:rPr lang="en-IN" dirty="0">
                <a:latin typeface="Times New Roman" panose="02020603050405020304" pitchFamily="18" charset="0"/>
                <a:cs typeface="Times New Roman" panose="02020603050405020304" pitchFamily="18" charset="0"/>
              </a:rPr>
              <a:t>Customer Email</a:t>
            </a:r>
          </a:p>
          <a:p>
            <a:r>
              <a:rPr lang="en-IN" dirty="0">
                <a:latin typeface="Times New Roman" panose="02020603050405020304" pitchFamily="18" charset="0"/>
                <a:cs typeface="Times New Roman" panose="02020603050405020304" pitchFamily="18" charset="0"/>
              </a:rPr>
              <a:t>Feedback</a:t>
            </a:r>
          </a:p>
        </p:txBody>
      </p:sp>
      <p:sp>
        <p:nvSpPr>
          <p:cNvPr id="8" name="Rectangle 7"/>
          <p:cNvSpPr/>
          <p:nvPr/>
        </p:nvSpPr>
        <p:spPr>
          <a:xfrm>
            <a:off x="3634058" y="3015528"/>
            <a:ext cx="2590799" cy="14703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VIEW COMPLAINTS</a:t>
            </a:r>
          </a:p>
          <a:p>
            <a:r>
              <a:rPr lang="en-IN" dirty="0">
                <a:latin typeface="Times New Roman" panose="02020603050405020304" pitchFamily="18" charset="0"/>
                <a:cs typeface="Times New Roman" panose="02020603050405020304" pitchFamily="18" charset="0"/>
              </a:rPr>
              <a:t>Ticket Id</a:t>
            </a:r>
          </a:p>
          <a:p>
            <a:r>
              <a:rPr lang="en-IN" dirty="0">
                <a:latin typeface="Times New Roman" panose="02020603050405020304" pitchFamily="18" charset="0"/>
                <a:cs typeface="Times New Roman" panose="02020603050405020304" pitchFamily="18" charset="0"/>
              </a:rPr>
              <a:t>Customer Email</a:t>
            </a:r>
          </a:p>
          <a:p>
            <a:r>
              <a:rPr lang="en-IN" dirty="0">
                <a:latin typeface="Times New Roman" panose="02020603050405020304" pitchFamily="18" charset="0"/>
                <a:cs typeface="Times New Roman" panose="02020603050405020304" pitchFamily="18" charset="0"/>
              </a:rPr>
              <a:t>Complaint</a:t>
            </a:r>
          </a:p>
          <a:p>
            <a:r>
              <a:rPr lang="en-IN" dirty="0">
                <a:latin typeface="Times New Roman" panose="02020603050405020304" pitchFamily="18" charset="0"/>
                <a:cs typeface="Times New Roman" panose="02020603050405020304" pitchFamily="18" charset="0"/>
              </a:rPr>
              <a:t>Pincode</a:t>
            </a:r>
          </a:p>
          <a:p>
            <a:r>
              <a:rPr lang="en-IN" dirty="0">
                <a:latin typeface="Times New Roman" panose="02020603050405020304" pitchFamily="18" charset="0"/>
                <a:cs typeface="Times New Roman" panose="02020603050405020304" pitchFamily="18" charset="0"/>
              </a:rPr>
              <a:t>New Status</a:t>
            </a:r>
          </a:p>
        </p:txBody>
      </p:sp>
      <p:cxnSp>
        <p:nvCxnSpPr>
          <p:cNvPr id="9" name="Straight Arrow Connector 8"/>
          <p:cNvCxnSpPr>
            <a:stCxn id="5" idx="3"/>
            <a:endCxn id="6" idx="1"/>
          </p:cNvCxnSpPr>
          <p:nvPr/>
        </p:nvCxnSpPr>
        <p:spPr>
          <a:xfrm flipV="1">
            <a:off x="5955801" y="2225268"/>
            <a:ext cx="329789" cy="3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24857" y="3828940"/>
            <a:ext cx="1942990" cy="1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1"/>
            <a:endCxn id="7" idx="3"/>
          </p:cNvCxnSpPr>
          <p:nvPr/>
        </p:nvCxnSpPr>
        <p:spPr>
          <a:xfrm flipH="1">
            <a:off x="3109274" y="3750697"/>
            <a:ext cx="524784" cy="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167847" y="2831322"/>
            <a:ext cx="0" cy="99761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3393" y="1942317"/>
            <a:ext cx="2079811" cy="5658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Manager assigned ticket to engineer</a:t>
            </a:r>
          </a:p>
        </p:txBody>
      </p:sp>
      <p:cxnSp>
        <p:nvCxnSpPr>
          <p:cNvPr id="14" name="Straight Arrow Connector 13"/>
          <p:cNvCxnSpPr>
            <a:stCxn id="13" idx="3"/>
            <a:endCxn id="5" idx="1"/>
          </p:cNvCxnSpPr>
          <p:nvPr/>
        </p:nvCxnSpPr>
        <p:spPr>
          <a:xfrm>
            <a:off x="2343204" y="2225267"/>
            <a:ext cx="950083" cy="3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93287" y="1907652"/>
            <a:ext cx="2662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85590" y="2000896"/>
            <a:ext cx="2662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738342" y="3448629"/>
            <a:ext cx="23487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634058" y="3448629"/>
            <a:ext cx="25907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25</a:t>
            </a:fld>
            <a:endParaRPr lang="en-GB"/>
          </a:p>
        </p:txBody>
      </p:sp>
      <p:pic>
        <p:nvPicPr>
          <p:cNvPr id="4" name="Picture 3"/>
          <p:cNvPicPr>
            <a:picLocks noChangeAspect="1"/>
          </p:cNvPicPr>
          <p:nvPr/>
        </p:nvPicPr>
        <p:blipFill>
          <a:blip r:embed="rId2"/>
          <a:stretch>
            <a:fillRect/>
          </a:stretch>
        </p:blipFill>
        <p:spPr>
          <a:xfrm>
            <a:off x="826995" y="858159"/>
            <a:ext cx="7598910" cy="4055113"/>
          </a:xfrm>
          <a:prstGeom prst="rect">
            <a:avLst/>
          </a:prstGeom>
        </p:spPr>
      </p:pic>
      <p:sp>
        <p:nvSpPr>
          <p:cNvPr id="5" name="TextBox 4"/>
          <p:cNvSpPr txBox="1"/>
          <p:nvPr/>
        </p:nvSpPr>
        <p:spPr>
          <a:xfrm>
            <a:off x="2741518" y="279780"/>
            <a:ext cx="4716556" cy="307777"/>
          </a:xfrm>
          <a:prstGeom prst="rect">
            <a:avLst/>
          </a:prstGeom>
          <a:noFill/>
        </p:spPr>
        <p:txBody>
          <a:bodyPr wrap="square">
            <a:spAutoFit/>
          </a:bodyPr>
          <a:lstStyle/>
          <a:p>
            <a:r>
              <a:rPr lang="en-IN" b="1" dirty="0">
                <a:solidFill>
                  <a:srgbClr val="00E1C6"/>
                </a:solidFill>
                <a:latin typeface="Times New Roman" panose="02020603050405020304" pitchFamily="18" charset="0"/>
                <a:cs typeface="Times New Roman" panose="02020603050405020304" pitchFamily="18" charset="0"/>
                <a:sym typeface="Muli"/>
              </a:rPr>
              <a:t>Functional</a:t>
            </a:r>
            <a:r>
              <a:rPr lang="en-IN" sz="1400" b="1" dirty="0">
                <a:solidFill>
                  <a:srgbClr val="00E1C6"/>
                </a:solidFill>
                <a:latin typeface="Times New Roman" panose="02020603050405020304" pitchFamily="18" charset="0"/>
                <a:cs typeface="Times New Roman" panose="02020603050405020304" pitchFamily="18" charset="0"/>
                <a:sym typeface="Muli"/>
              </a:rPr>
              <a:t> Testing – </a:t>
            </a:r>
            <a:r>
              <a:rPr lang="en-IN" b="1" dirty="0">
                <a:solidFill>
                  <a:srgbClr val="00E1C6"/>
                </a:solidFill>
                <a:latin typeface="Times New Roman" panose="02020603050405020304" pitchFamily="18" charset="0"/>
                <a:cs typeface="Times New Roman" panose="02020603050405020304" pitchFamily="18" charset="0"/>
                <a:sym typeface="Muli"/>
              </a:rPr>
              <a:t>Engineer</a:t>
            </a:r>
            <a:r>
              <a:rPr lang="en-IN" sz="1400" b="1" dirty="0">
                <a:solidFill>
                  <a:srgbClr val="00E1C6"/>
                </a:solidFill>
                <a:latin typeface="Times New Roman" panose="02020603050405020304" pitchFamily="18" charset="0"/>
                <a:cs typeface="Times New Roman" panose="02020603050405020304" pitchFamily="18" charset="0"/>
                <a:sym typeface="Muli"/>
              </a:rPr>
              <a:t> Module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26</a:t>
            </a:fld>
            <a:endParaRPr lang="en-GB"/>
          </a:p>
        </p:txBody>
      </p:sp>
      <p:pic>
        <p:nvPicPr>
          <p:cNvPr id="4" name="Picture 3"/>
          <p:cNvPicPr>
            <a:picLocks noChangeAspect="1"/>
          </p:cNvPicPr>
          <p:nvPr/>
        </p:nvPicPr>
        <p:blipFill>
          <a:blip r:embed="rId2"/>
          <a:stretch>
            <a:fillRect/>
          </a:stretch>
        </p:blipFill>
        <p:spPr>
          <a:xfrm>
            <a:off x="312615" y="367324"/>
            <a:ext cx="8393724" cy="4418202"/>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27</a:t>
            </a:fld>
            <a:endParaRPr lang="en-GB"/>
          </a:p>
        </p:txBody>
      </p:sp>
      <p:pic>
        <p:nvPicPr>
          <p:cNvPr id="4" name="Picture 3"/>
          <p:cNvPicPr>
            <a:picLocks noChangeAspect="1"/>
          </p:cNvPicPr>
          <p:nvPr/>
        </p:nvPicPr>
        <p:blipFill>
          <a:blip r:embed="rId2"/>
          <a:stretch>
            <a:fillRect/>
          </a:stretch>
        </p:blipFill>
        <p:spPr>
          <a:xfrm>
            <a:off x="461108" y="414215"/>
            <a:ext cx="8167078" cy="4454770"/>
          </a:xfrm>
          <a:prstGeom prst="rect">
            <a:avLst/>
          </a:prstGeom>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28</a:t>
            </a:fld>
            <a:endParaRPr lang="en-GB"/>
          </a:p>
        </p:txBody>
      </p:sp>
      <p:pic>
        <p:nvPicPr>
          <p:cNvPr id="4" name="Picture 3" descr="Screenshot (1675)"/>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29</a:t>
            </a:fld>
            <a:endParaRPr lang="en-GB"/>
          </a:p>
        </p:txBody>
      </p:sp>
      <p:pic>
        <p:nvPicPr>
          <p:cNvPr id="9" name="Picture 8" descr="Screenshot (1676)"/>
          <p:cNvPicPr>
            <a:picLocks noChangeAspect="1"/>
          </p:cNvPicPr>
          <p:nvPr/>
        </p:nvPicPr>
        <p:blipFill>
          <a:blip r:embed="rId2"/>
          <a:stretch>
            <a:fillRect/>
          </a:stretch>
        </p:blipFill>
        <p:spPr>
          <a:xfrm>
            <a:off x="0" y="66675"/>
            <a:ext cx="9144000" cy="5143500"/>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3</a:t>
            </a:fld>
            <a:endParaRPr lang="en-GB"/>
          </a:p>
        </p:txBody>
      </p:sp>
      <p:sp>
        <p:nvSpPr>
          <p:cNvPr id="3" name="TextBox 2"/>
          <p:cNvSpPr txBox="1"/>
          <p:nvPr/>
        </p:nvSpPr>
        <p:spPr>
          <a:xfrm>
            <a:off x="4195483" y="268041"/>
            <a:ext cx="2212042" cy="461665"/>
          </a:xfrm>
          <a:prstGeom prst="rect">
            <a:avLst/>
          </a:prstGeom>
          <a:noFill/>
        </p:spPr>
        <p:txBody>
          <a:bodyPr wrap="square">
            <a:spAutoFit/>
          </a:bodyPr>
          <a:lstStyle/>
          <a:p>
            <a:r>
              <a:rPr lang="en-IN" sz="2400" b="1" dirty="0">
                <a:solidFill>
                  <a:srgbClr val="00E1C6"/>
                </a:solidFill>
                <a:latin typeface="Times New Roman" panose="02020603050405020304" pitchFamily="18" charset="0"/>
                <a:cs typeface="Times New Roman" panose="02020603050405020304" pitchFamily="18" charset="0"/>
                <a:sym typeface="Muli"/>
              </a:rPr>
              <a:t>Index</a:t>
            </a:r>
            <a:endParaRPr lang="en-IN" sz="2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385048" y="906623"/>
            <a:ext cx="6501652" cy="3723005"/>
          </a:xfrm>
          <a:prstGeom prst="rect">
            <a:avLst/>
          </a:prstGeom>
          <a:noFill/>
        </p:spPr>
        <p:txBody>
          <a:bodyPr wrap="square">
            <a:spAutoFit/>
          </a:bodyPr>
          <a:lstStyle/>
          <a:p>
            <a:pPr>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Project Details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000" dirty="0">
                <a:solidFill>
                  <a:schemeClr val="tx1"/>
                </a:solidFill>
                <a:effectLst/>
                <a:latin typeface="Times New Roman" panose="02020603050405020304" pitchFamily="18" charset="0"/>
                <a:ea typeface="Noto Serif CJK SC"/>
                <a:cs typeface="Times New Roman" panose="02020603050405020304" pitchFamily="18" charset="0"/>
              </a:rPr>
              <a:t>Architecture</a:t>
            </a:r>
          </a:p>
          <a:p>
            <a:pPr>
              <a:buFont typeface="Arial" panose="020B0604020202020204" pitchFamily="34" charset="0"/>
              <a:buChar char="•"/>
            </a:pPr>
            <a:r>
              <a:rPr lang="en-IN" sz="2000" dirty="0">
                <a:solidFill>
                  <a:schemeClr val="tx1"/>
                </a:solidFill>
                <a:latin typeface="Times New Roman" panose="02020603050405020304" pitchFamily="18" charset="0"/>
                <a:ea typeface="Noto Serif CJK SC"/>
                <a:cs typeface="Times New Roman" panose="02020603050405020304" pitchFamily="18" charset="0"/>
              </a:rPr>
              <a:t>Flow Chart</a:t>
            </a:r>
            <a:endParaRPr lang="en-IN" sz="2000"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Manager Module</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Engineer Module</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Customer Module</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Benefits</a:t>
            </a:r>
          </a:p>
          <a:p>
            <a:pPr>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rPr>
              <a:t>Conclusion</a:t>
            </a: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30</a:t>
            </a:fld>
            <a:endParaRPr lang="en-GB"/>
          </a:p>
        </p:txBody>
      </p:sp>
      <p:pic>
        <p:nvPicPr>
          <p:cNvPr id="8" name="Picture 7" descr="Screenshot (1677)"/>
          <p:cNvPicPr>
            <a:picLocks noChangeAspect="1"/>
          </p:cNvPicPr>
          <p:nvPr/>
        </p:nvPicPr>
        <p:blipFill>
          <a:blip r:embed="rId2"/>
          <a:stretch>
            <a:fillRect/>
          </a:stretch>
        </p:blipFill>
        <p:spPr>
          <a:xfrm>
            <a:off x="0" y="104775"/>
            <a:ext cx="9144000" cy="5143500"/>
          </a:xfrm>
          <a:prstGeom prst="rect">
            <a:avLst/>
          </a:prstGeom>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31</a:t>
            </a:fld>
            <a:endParaRPr lang="en-GB"/>
          </a:p>
        </p:txBody>
      </p:sp>
      <p:pic>
        <p:nvPicPr>
          <p:cNvPr id="7" name="Picture 6" descr="Screenshot (1678)"/>
          <p:cNvPicPr>
            <a:picLocks noChangeAspect="1"/>
          </p:cNvPicPr>
          <p:nvPr/>
        </p:nvPicPr>
        <p:blipFill>
          <a:blip r:embed="rId2"/>
          <a:stretch>
            <a:fillRect/>
          </a:stretch>
        </p:blipFill>
        <p:spPr>
          <a:xfrm>
            <a:off x="0" y="565785"/>
            <a:ext cx="9144000" cy="4577715"/>
          </a:xfrm>
          <a:prstGeom prst="rect">
            <a:avLst/>
          </a:prstGeom>
        </p:spPr>
      </p:pic>
      <p:sp>
        <p:nvSpPr>
          <p:cNvPr id="3" name="Text Box 2"/>
          <p:cNvSpPr txBox="1"/>
          <p:nvPr/>
        </p:nvSpPr>
        <p:spPr>
          <a:xfrm>
            <a:off x="3210560" y="168275"/>
            <a:ext cx="2802890" cy="306705"/>
          </a:xfrm>
          <a:prstGeom prst="rect">
            <a:avLst/>
          </a:prstGeom>
          <a:noFill/>
        </p:spPr>
        <p:txBody>
          <a:bodyPr wrap="square" rtlCol="0" anchor="t">
            <a:spAutoFit/>
          </a:bodyPr>
          <a:lstStyle/>
          <a:p>
            <a:r>
              <a:rPr lang="en-GB" altLang="en-US">
                <a:sym typeface="+mn-ea"/>
              </a:rPr>
              <a:t>SELENIUM TESTING </a:t>
            </a:r>
            <a:endParaRPr lang="en-US"/>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32</a:t>
            </a:fld>
            <a:endParaRPr lang="en-GB"/>
          </a:p>
        </p:txBody>
      </p:sp>
      <p:pic>
        <p:nvPicPr>
          <p:cNvPr id="6" name="Picture 5" descr="Screenshot (1679)"/>
          <p:cNvPicPr>
            <a:picLocks noChangeAspect="1"/>
          </p:cNvPicPr>
          <p:nvPr/>
        </p:nvPicPr>
        <p:blipFill>
          <a:blip r:embed="rId2"/>
          <a:stretch>
            <a:fillRect/>
          </a:stretch>
        </p:blipFill>
        <p:spPr>
          <a:xfrm>
            <a:off x="0" y="85090"/>
            <a:ext cx="9055100" cy="5629275"/>
          </a:xfrm>
          <a:prstGeom prst="rect">
            <a:avLst/>
          </a:prstGeom>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33</a:t>
            </a:fld>
            <a:endParaRPr lang="en-GB"/>
          </a:p>
        </p:txBody>
      </p:sp>
      <p:pic>
        <p:nvPicPr>
          <p:cNvPr id="5" name="Picture 4" descr="Screenshot (1680)"/>
          <p:cNvPicPr>
            <a:picLocks noChangeAspect="1"/>
          </p:cNvPicPr>
          <p:nvPr/>
        </p:nvPicPr>
        <p:blipFill>
          <a:blip r:embed="rId2"/>
          <a:stretch>
            <a:fillRect/>
          </a:stretch>
        </p:blipFill>
        <p:spPr>
          <a:xfrm>
            <a:off x="90805" y="-7620"/>
            <a:ext cx="9144000" cy="5143500"/>
          </a:xfrm>
          <a:prstGeom prst="rect">
            <a:avLst/>
          </a:prstGeom>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34</a:t>
            </a:fld>
            <a:endParaRPr lang="en-GB"/>
          </a:p>
        </p:txBody>
      </p:sp>
      <p:sp>
        <p:nvSpPr>
          <p:cNvPr id="2" name="TextBox 1"/>
          <p:cNvSpPr txBox="1"/>
          <p:nvPr/>
        </p:nvSpPr>
        <p:spPr>
          <a:xfrm>
            <a:off x="2830606" y="577324"/>
            <a:ext cx="4387756" cy="400110"/>
          </a:xfrm>
          <a:prstGeom prst="rect">
            <a:avLst/>
          </a:prstGeom>
          <a:noFill/>
        </p:spPr>
        <p:txBody>
          <a:bodyPr wrap="square">
            <a:spAutoFit/>
          </a:bodyPr>
          <a:lstStyle/>
          <a:p>
            <a:r>
              <a:rPr lang="en-IN" sz="2000" b="1" dirty="0">
                <a:solidFill>
                  <a:srgbClr val="00E1C6"/>
                </a:solidFill>
                <a:latin typeface="Times New Roman" panose="02020603050405020304" pitchFamily="18" charset="0"/>
                <a:ea typeface="Muli"/>
                <a:cs typeface="Times New Roman" panose="02020603050405020304" pitchFamily="18" charset="0"/>
                <a:sym typeface="Muli"/>
              </a:rPr>
              <a:t>Benefits </a:t>
            </a:r>
            <a:endParaRPr lang="en-IN" sz="2000" dirty="0">
              <a:latin typeface="Times New Roman" panose="02020603050405020304" pitchFamily="18" charset="0"/>
              <a:cs typeface="Times New Roman" panose="02020603050405020304" pitchFamily="18" charset="0"/>
            </a:endParaRPr>
          </a:p>
        </p:txBody>
      </p:sp>
      <p:sp>
        <p:nvSpPr>
          <p:cNvPr id="6" name="Google Shape;343;p12"/>
          <p:cNvSpPr txBox="1"/>
          <p:nvPr/>
        </p:nvSpPr>
        <p:spPr>
          <a:xfrm>
            <a:off x="666749" y="1289050"/>
            <a:ext cx="7845425" cy="3277126"/>
          </a:xfrm>
          <a:prstGeom prst="rect">
            <a:avLst/>
          </a:prstGeom>
          <a:noFill/>
          <a:ln>
            <a:noFill/>
          </a:ln>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I</a:t>
            </a:r>
            <a:r>
              <a:rPr lang="en-US" sz="1600" b="1" i="0" dirty="0">
                <a:solidFill>
                  <a:schemeClr val="tx1"/>
                </a:solidFill>
                <a:effectLst/>
                <a:latin typeface="Times New Roman" panose="02020603050405020304" pitchFamily="18" charset="0"/>
                <a:cs typeface="Times New Roman" panose="02020603050405020304" pitchFamily="18" charset="0"/>
              </a:rPr>
              <a:t>s an excellent way to improve your customers' experience with your support team because it makes the entire service request process more efficient.</a:t>
            </a: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a:p>
            <a:pPr marL="285750" lvl="0" indent="-285750" algn="l" rtl="0">
              <a:spcBef>
                <a:spcPts val="600"/>
              </a:spcBef>
              <a:spcAft>
                <a:spcPts val="0"/>
              </a:spcAft>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User Friendly application</a:t>
            </a: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a:p>
            <a:pPr marL="285750" lvl="0" indent="-285750" algn="l" rtl="0">
              <a:spcBef>
                <a:spcPts val="600"/>
              </a:spcBef>
              <a:spcAft>
                <a:spcPts val="0"/>
              </a:spcAft>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Easier way to recognize and sort the issue</a:t>
            </a: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ea typeface="Muli"/>
              <a:cs typeface="Times New Roman" panose="02020603050405020304" pitchFamily="18" charset="0"/>
              <a:sym typeface="Muli"/>
            </a:endParaRPr>
          </a:p>
          <a:p>
            <a:pPr marL="285750" lvl="0" indent="-285750" algn="l" rtl="0">
              <a:spcBef>
                <a:spcPts val="600"/>
              </a:spcBef>
              <a:spcAft>
                <a:spcPts val="0"/>
              </a:spcAft>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P</a:t>
            </a:r>
            <a:r>
              <a:rPr lang="en-US" sz="1800" b="1" i="0" dirty="0">
                <a:solidFill>
                  <a:schemeClr val="tx1"/>
                </a:solidFill>
                <a:effectLst/>
                <a:latin typeface="Times New Roman" panose="02020603050405020304" pitchFamily="18" charset="0"/>
                <a:cs typeface="Times New Roman" panose="02020603050405020304" pitchFamily="18" charset="0"/>
              </a:rPr>
              <a:t>ositive customer service experience makes them more likely to make a further purchase</a:t>
            </a:r>
            <a:endParaRPr sz="1800" b="1" dirty="0">
              <a:solidFill>
                <a:schemeClr val="tx1"/>
              </a:solidFill>
              <a:latin typeface="Times New Roman" panose="02020603050405020304" pitchFamily="18" charset="0"/>
              <a:ea typeface="Muli"/>
              <a:cs typeface="Times New Roman" panose="02020603050405020304" pitchFamily="18" charset="0"/>
              <a:sym typeface="Muli"/>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35</a:t>
            </a:fld>
            <a:endParaRPr lang="en-GB"/>
          </a:p>
        </p:txBody>
      </p:sp>
      <p:sp>
        <p:nvSpPr>
          <p:cNvPr id="2" name="TextBox 1"/>
          <p:cNvSpPr txBox="1"/>
          <p:nvPr/>
        </p:nvSpPr>
        <p:spPr>
          <a:xfrm>
            <a:off x="2830606" y="577324"/>
            <a:ext cx="4387756" cy="400110"/>
          </a:xfrm>
          <a:prstGeom prst="rect">
            <a:avLst/>
          </a:prstGeom>
          <a:noFill/>
        </p:spPr>
        <p:txBody>
          <a:bodyPr wrap="square">
            <a:spAutoFit/>
          </a:bodyPr>
          <a:lstStyle/>
          <a:p>
            <a:r>
              <a:rPr lang="en-IN" sz="2000" b="1" dirty="0">
                <a:solidFill>
                  <a:srgbClr val="00E1C6"/>
                </a:solidFill>
                <a:latin typeface="Times New Roman" panose="02020603050405020304" pitchFamily="18" charset="0"/>
                <a:cs typeface="Times New Roman" panose="02020603050405020304" pitchFamily="18" charset="0"/>
                <a:sym typeface="Muli"/>
              </a:rPr>
              <a:t>Conclusion</a:t>
            </a:r>
            <a:endParaRPr lang="en-IN" sz="2000" dirty="0">
              <a:latin typeface="Times New Roman" panose="02020603050405020304" pitchFamily="18" charset="0"/>
              <a:cs typeface="Times New Roman" panose="02020603050405020304" pitchFamily="18" charset="0"/>
            </a:endParaRPr>
          </a:p>
        </p:txBody>
      </p:sp>
      <p:sp>
        <p:nvSpPr>
          <p:cNvPr id="6" name="Google Shape;343;p12"/>
          <p:cNvSpPr txBox="1"/>
          <p:nvPr/>
        </p:nvSpPr>
        <p:spPr>
          <a:xfrm>
            <a:off x="666749" y="1289050"/>
            <a:ext cx="7845425" cy="3277126"/>
          </a:xfrm>
          <a:prstGeom prst="rect">
            <a:avLst/>
          </a:prstGeom>
          <a:noFill/>
          <a:ln>
            <a:noFill/>
          </a:ln>
        </p:spPr>
        <p:txBody>
          <a:bodyPr spcFirstLastPara="1" wrap="square" lIns="91425" tIns="91425" rIns="91425" bIns="91425" anchor="t" anchorCtr="0">
            <a:noAutofit/>
          </a:bodyPr>
          <a:lstStyle/>
          <a:p>
            <a:pPr marL="285750" lvl="0" indent="-285750" algn="l" rtl="0">
              <a:spcBef>
                <a:spcPts val="600"/>
              </a:spcBef>
              <a:spcAft>
                <a:spcPts val="0"/>
              </a:spcAft>
              <a:buFont typeface="Arial" panose="020B0604020202020204" pitchFamily="34" charset="0"/>
              <a:buChar char="•"/>
            </a:pPr>
            <a:r>
              <a:rPr lang="en-IN" sz="1600" b="1" dirty="0">
                <a:solidFill>
                  <a:schemeClr val="tx1"/>
                </a:solidFill>
                <a:latin typeface="Times New Roman" panose="02020603050405020304" pitchFamily="18" charset="0"/>
                <a:cs typeface="Times New Roman" panose="02020603050405020304" pitchFamily="18" charset="0"/>
              </a:rPr>
              <a:t>This project is designed to meet the requirement of filing complaints and feedback of the service.</a:t>
            </a: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a:p>
            <a:pPr marL="285750" indent="-285750">
              <a:spcBef>
                <a:spcPts val="600"/>
              </a:spcBef>
              <a:buFont typeface="Arial" panose="020B0604020202020204" pitchFamily="34" charset="0"/>
              <a:buChar char="•"/>
            </a:pPr>
            <a:r>
              <a:rPr lang="en-IN" sz="1600" b="1" dirty="0">
                <a:solidFill>
                  <a:schemeClr val="tx1"/>
                </a:solidFill>
                <a:latin typeface="Times New Roman" panose="02020603050405020304" pitchFamily="18" charset="0"/>
                <a:cs typeface="Times New Roman" panose="02020603050405020304" pitchFamily="18" charset="0"/>
              </a:rPr>
              <a:t>We have designed the project to provide user with easy application of service .</a:t>
            </a: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1600" b="1" dirty="0">
                <a:solidFill>
                  <a:schemeClr val="tx1"/>
                </a:solidFill>
                <a:latin typeface="Times New Roman" panose="02020603050405020304" pitchFamily="18" charset="0"/>
                <a:cs typeface="Times New Roman" panose="02020603050405020304" pitchFamily="18" charset="0"/>
              </a:rPr>
              <a:t>This system has been developed with much care and free of errors and at the same time it is efficient and less time consuming.</a:t>
            </a:r>
          </a:p>
          <a:p>
            <a:pPr marL="342900" indent="-342900" algn="just">
              <a:buFont typeface="Arial" panose="020B0604020202020204" pitchFamily="34" charset="0"/>
              <a:buChar char="•"/>
            </a:pPr>
            <a:endParaRPr lang="en-IN" sz="1600" b="1"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1600" b="1" dirty="0">
                <a:solidFill>
                  <a:schemeClr val="tx1"/>
                </a:solidFill>
                <a:latin typeface="Times New Roman" panose="02020603050405020304" pitchFamily="18" charset="0"/>
                <a:cs typeface="Times New Roman" panose="02020603050405020304" pitchFamily="18" charset="0"/>
              </a:rPr>
              <a:t>This system is developed to give a rich customer satisfaction experience.</a:t>
            </a:r>
          </a:p>
          <a:p>
            <a:pPr algn="just"/>
            <a:endParaRPr lang="en-US" sz="1600" b="1"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Finally the customer can give there valuable feedback or else even file a complaint of the service provided in a easy and efficient manner .</a:t>
            </a:r>
            <a:endParaRPr lang="en-IN" sz="1600" b="1" dirty="0">
              <a:solidFill>
                <a:schemeClr val="tx1"/>
              </a:solidFill>
              <a:latin typeface="Times New Roman" panose="02020603050405020304" pitchFamily="18" charset="0"/>
              <a:cs typeface="Times New Roman" panose="02020603050405020304" pitchFamily="18" charset="0"/>
            </a:endParaRPr>
          </a:p>
          <a:p>
            <a:pPr marL="285750" lvl="0" indent="-285750" algn="l" rtl="0">
              <a:spcBef>
                <a:spcPts val="600"/>
              </a:spcBef>
              <a:spcAft>
                <a:spcPts val="0"/>
              </a:spcAft>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36</a:t>
            </a:fld>
            <a:endParaRPr lang="en-GB"/>
          </a:p>
        </p:txBody>
      </p:sp>
      <p:sp>
        <p:nvSpPr>
          <p:cNvPr id="3" name="TextBox 2"/>
          <p:cNvSpPr txBox="1"/>
          <p:nvPr/>
        </p:nvSpPr>
        <p:spPr>
          <a:xfrm>
            <a:off x="3476065" y="2212041"/>
            <a:ext cx="2548217" cy="523220"/>
          </a:xfrm>
          <a:prstGeom prst="rect">
            <a:avLst/>
          </a:prstGeom>
          <a:noFill/>
        </p:spPr>
        <p:txBody>
          <a:bodyPr wrap="square" rtlCol="0">
            <a:spAutoFit/>
          </a:bodyPr>
          <a:lstStyle/>
          <a:p>
            <a:r>
              <a:rPr lang="en-IN" sz="2800" dirty="0">
                <a:solidFill>
                  <a:schemeClr val="tx1"/>
                </a:solidFill>
                <a:latin typeface="Times New Roman" panose="02020603050405020304" pitchFamily="18" charset="0"/>
                <a:cs typeface="Times New Roman" panose="02020603050405020304" pitchFamily="18" charset="0"/>
              </a:rPr>
              <a:t>Thank You !!</a:t>
            </a: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p13"/>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4</a:t>
            </a:fld>
            <a:endParaRPr lang="en-GB"/>
          </a:p>
        </p:txBody>
      </p:sp>
      <p:sp>
        <p:nvSpPr>
          <p:cNvPr id="2" name="TextBox 1"/>
          <p:cNvSpPr txBox="1"/>
          <p:nvPr/>
        </p:nvSpPr>
        <p:spPr>
          <a:xfrm>
            <a:off x="2571750" y="577324"/>
            <a:ext cx="4646612" cy="400110"/>
          </a:xfrm>
          <a:prstGeom prst="rect">
            <a:avLst/>
          </a:prstGeom>
          <a:noFill/>
        </p:spPr>
        <p:txBody>
          <a:bodyPr wrap="square">
            <a:spAutoFit/>
          </a:bodyPr>
          <a:lstStyle/>
          <a:p>
            <a:r>
              <a:rPr lang="en-IN" sz="2000" b="1" dirty="0">
                <a:solidFill>
                  <a:srgbClr val="FF0000"/>
                </a:solidFill>
                <a:latin typeface="Times New Roman" panose="02020603050405020304" pitchFamily="18" charset="0"/>
                <a:ea typeface="Muli"/>
                <a:cs typeface="Times New Roman" panose="02020603050405020304" pitchFamily="18" charset="0"/>
                <a:sym typeface="Muli"/>
              </a:rPr>
              <a:t>Project  Details </a:t>
            </a:r>
          </a:p>
        </p:txBody>
      </p:sp>
      <p:sp>
        <p:nvSpPr>
          <p:cNvPr id="6" name="Google Shape;343;p12"/>
          <p:cNvSpPr txBox="1"/>
          <p:nvPr/>
        </p:nvSpPr>
        <p:spPr>
          <a:xfrm>
            <a:off x="666749" y="1289050"/>
            <a:ext cx="7845425" cy="3277126"/>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600" b="1" i="0" dirty="0">
                <a:solidFill>
                  <a:schemeClr val="tx1"/>
                </a:solidFill>
                <a:effectLst/>
                <a:latin typeface="Times New Roman" panose="02020603050405020304" pitchFamily="18" charset="0"/>
                <a:cs typeface="Times New Roman" panose="02020603050405020304" pitchFamily="18" charset="0"/>
              </a:rPr>
              <a:t>Domain: </a:t>
            </a:r>
            <a:r>
              <a:rPr lang="en-US" sz="1400" b="0" i="0" dirty="0">
                <a:solidFill>
                  <a:schemeClr val="tx1"/>
                </a:solidFill>
                <a:effectLst/>
                <a:latin typeface="Times New Roman" panose="02020603050405020304" pitchFamily="18" charset="0"/>
                <a:cs typeface="Times New Roman" panose="02020603050405020304" pitchFamily="18" charset="0"/>
              </a:rPr>
              <a:t>Telecom</a:t>
            </a:r>
          </a:p>
          <a:p>
            <a:pPr marL="0" lvl="0" indent="0" algn="l" rtl="0">
              <a:spcBef>
                <a:spcPts val="600"/>
              </a:spcBef>
              <a:spcAft>
                <a:spcPts val="0"/>
              </a:spcAft>
              <a:buNone/>
            </a:pPr>
            <a:r>
              <a:rPr lang="en-US" sz="1600" b="1" i="0" dirty="0">
                <a:solidFill>
                  <a:schemeClr val="tx1"/>
                </a:solidFill>
                <a:effectLst/>
                <a:latin typeface="Times New Roman" panose="02020603050405020304" pitchFamily="18" charset="0"/>
                <a:cs typeface="Times New Roman" panose="02020603050405020304" pitchFamily="18" charset="0"/>
              </a:rPr>
              <a:t>Project Objective:</a:t>
            </a:r>
          </a:p>
          <a:p>
            <a:pPr marL="0" lvl="0" indent="0" algn="l" rtl="0">
              <a:spcBef>
                <a:spcPts val="600"/>
              </a:spcBef>
              <a:spcAft>
                <a:spcPts val="0"/>
              </a:spcAft>
              <a:buNone/>
            </a:pPr>
            <a:r>
              <a:rPr lang="en-US" b="0" i="0" dirty="0">
                <a:solidFill>
                  <a:schemeClr val="tx1"/>
                </a:solidFill>
                <a:effectLst/>
                <a:latin typeface="Times New Roman" panose="02020603050405020304" pitchFamily="18" charset="0"/>
                <a:cs typeface="Times New Roman" panose="02020603050405020304" pitchFamily="18" charset="0"/>
              </a:rPr>
              <a:t>To create a dynamic and responsive Java Complaint Redressal System web application for online complaint management system where the customers can raise complaints regarding their landlines and broadband services.</a:t>
            </a:r>
          </a:p>
          <a:p>
            <a:pPr marL="0" lvl="0" indent="0" algn="l" rtl="0">
              <a:spcBef>
                <a:spcPts val="600"/>
              </a:spcBef>
              <a:spcAft>
                <a:spcPts val="0"/>
              </a:spcAft>
              <a:buNone/>
            </a:pPr>
            <a:r>
              <a:rPr lang="en-US" sz="1600" b="1" i="0" dirty="0">
                <a:solidFill>
                  <a:schemeClr val="tx1"/>
                </a:solidFill>
                <a:effectLst/>
                <a:latin typeface="Times New Roman" panose="02020603050405020304" pitchFamily="18" charset="0"/>
                <a:cs typeface="Times New Roman" panose="02020603050405020304" pitchFamily="18" charset="0"/>
              </a:rPr>
              <a:t>Background of the project:</a:t>
            </a:r>
          </a:p>
          <a:p>
            <a:pPr marL="0" lvl="0" indent="0" algn="l" rtl="0">
              <a:spcBef>
                <a:spcPts val="600"/>
              </a:spcBef>
              <a:spcAft>
                <a:spcPts val="0"/>
              </a:spcAft>
              <a:buNone/>
            </a:pPr>
            <a:r>
              <a:rPr lang="en-US" b="0" i="0" dirty="0">
                <a:solidFill>
                  <a:schemeClr val="tx1"/>
                </a:solidFill>
                <a:effectLst/>
                <a:latin typeface="Times New Roman" panose="02020603050405020304" pitchFamily="18" charset="0"/>
                <a:cs typeface="Times New Roman" panose="02020603050405020304" pitchFamily="18" charset="0"/>
              </a:rPr>
              <a:t>ABC Telecom Ltd. is one of India’s major telecommunication service providers offering landline, mobile phone and Fiber optic broadband services across the country. Their customer services group is interested in providing a set of customer redressal services through the development of a new application using the state-of-art technologies such as Spring-boot for the development of java-based services, and UI using Angular and integrate them suitably, so that all the necessary services are taken care of through this application. </a:t>
            </a:r>
          </a:p>
          <a:p>
            <a:pPr marL="0" lvl="0" indent="0" algn="l" rtl="0">
              <a:spcBef>
                <a:spcPts val="600"/>
              </a:spcBef>
              <a:spcAft>
                <a:spcPts val="0"/>
              </a:spcAft>
              <a:buNone/>
            </a:pPr>
            <a:endParaRPr sz="1100" dirty="0">
              <a:solidFill>
                <a:schemeClr val="tx1"/>
              </a:solidFill>
              <a:latin typeface="Times New Roman" panose="02020603050405020304" pitchFamily="18" charset="0"/>
              <a:ea typeface="Muli"/>
              <a:cs typeface="Times New Roman" panose="02020603050405020304" pitchFamily="18" charset="0"/>
              <a:sym typeface="Muli"/>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12"/>
          <p:cNvSpPr txBox="1"/>
          <p:nvPr/>
        </p:nvSpPr>
        <p:spPr>
          <a:xfrm>
            <a:off x="1149350" y="1485900"/>
            <a:ext cx="3755700" cy="2972326"/>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800" b="1" dirty="0">
                <a:solidFill>
                  <a:srgbClr val="00E1C6"/>
                </a:solidFill>
                <a:latin typeface="Times New Roman" panose="02020603050405020304" pitchFamily="18" charset="0"/>
                <a:ea typeface="Muli"/>
                <a:cs typeface="Times New Roman" panose="02020603050405020304" pitchFamily="18" charset="0"/>
                <a:sym typeface="Muli"/>
              </a:rPr>
              <a:t>To develop the project:</a:t>
            </a:r>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6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Front</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-End: </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Angular </a:t>
            </a:r>
          </a:p>
          <a:p>
            <a:pPr marL="285750" indent="-285750">
              <a:lnSpc>
                <a:spcPct val="107000"/>
              </a:lnSpc>
              <a:spcAft>
                <a:spcPts val="800"/>
              </a:spcAft>
              <a:buFont typeface="Arial" panose="020B0604020202020204" pitchFamily="34" charset="0"/>
              <a:buChar char="•"/>
            </a:pPr>
            <a:r>
              <a:rPr lang="en-IN" sz="16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Server</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-side: </a:t>
            </a:r>
            <a:r>
              <a:rPr lang="en-IN" sz="16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Spring Boot</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600"/>
              </a:spcBef>
              <a:spcAft>
                <a:spcPts val="0"/>
              </a:spcAft>
              <a:buNone/>
            </a:pPr>
            <a:endParaRPr lang="en-US" sz="1100" dirty="0">
              <a:solidFill>
                <a:srgbClr val="00E1C6"/>
              </a:solidFill>
              <a:latin typeface="Muli"/>
              <a:ea typeface="Muli"/>
              <a:cs typeface="Muli"/>
              <a:sym typeface="Muli"/>
            </a:endParaRPr>
          </a:p>
          <a:p>
            <a:pPr marL="0" lvl="0" indent="0" algn="l" rtl="0">
              <a:spcBef>
                <a:spcPts val="600"/>
              </a:spcBef>
              <a:spcAft>
                <a:spcPts val="0"/>
              </a:spcAft>
              <a:buNone/>
            </a:pPr>
            <a:endParaRPr lang="en-IN" sz="1100" dirty="0">
              <a:solidFill>
                <a:srgbClr val="00E1C6"/>
              </a:solidFill>
              <a:latin typeface="Muli"/>
              <a:ea typeface="Muli"/>
              <a:cs typeface="Muli"/>
              <a:sym typeface="Muli"/>
            </a:endParaRPr>
          </a:p>
        </p:txBody>
      </p:sp>
      <p:sp>
        <p:nvSpPr>
          <p:cNvPr id="344" name="Google Shape;344;p12"/>
          <p:cNvSpPr txBox="1"/>
          <p:nvPr/>
        </p:nvSpPr>
        <p:spPr>
          <a:xfrm>
            <a:off x="5292421" y="1388925"/>
            <a:ext cx="33309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a:solidFill>
                  <a:srgbClr val="00E1C6"/>
                </a:solidFill>
                <a:latin typeface="Times New Roman" panose="02020603050405020304" pitchFamily="18" charset="0"/>
                <a:ea typeface="Muli"/>
                <a:cs typeface="Times New Roman" panose="02020603050405020304" pitchFamily="18" charset="0"/>
                <a:sym typeface="Muli"/>
              </a:rPr>
              <a:t>For testing:</a:t>
            </a:r>
          </a:p>
          <a:p>
            <a:pPr marL="285750" lvl="0" indent="-285750" algn="l" rtl="0">
              <a:spcBef>
                <a:spcPts val="600"/>
              </a:spcBef>
              <a:spcAft>
                <a:spcPts val="0"/>
              </a:spcAf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600" b="0" i="0" dirty="0">
                <a:solidFill>
                  <a:schemeClr val="tx1"/>
                </a:solidFill>
                <a:effectLst/>
                <a:latin typeface="Times New Roman" panose="02020603050405020304" pitchFamily="18" charset="0"/>
                <a:cs typeface="Times New Roman" panose="02020603050405020304" pitchFamily="18" charset="0"/>
              </a:rPr>
              <a:t>Unit Testing using Junit frameworks for all the functional requirements.</a:t>
            </a:r>
          </a:p>
          <a:p>
            <a:pPr marL="285750" lvl="0" indent="-285750" algn="l" rtl="0">
              <a:spcBef>
                <a:spcPts val="600"/>
              </a:spcBef>
              <a:spcAft>
                <a:spcPts val="0"/>
              </a:spcAft>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 Functional Testing using POSTMAN for all REST end point</a:t>
            </a:r>
            <a:endParaRPr lang="en-US" sz="1600" b="1" dirty="0">
              <a:solidFill>
                <a:schemeClr val="tx1"/>
              </a:solidFill>
              <a:latin typeface="Times New Roman" panose="02020603050405020304" pitchFamily="18" charset="0"/>
              <a:ea typeface="Muli"/>
              <a:cs typeface="Times New Roman" panose="02020603050405020304" pitchFamily="18" charset="0"/>
              <a:sym typeface="Muli"/>
            </a:endParaRPr>
          </a:p>
        </p:txBody>
      </p:sp>
      <p:sp>
        <p:nvSpPr>
          <p:cNvPr id="346" name="Google Shape;346;p12"/>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GB"/>
              <a:t>5</a:t>
            </a:fld>
            <a:endParaRPr lang="en-GB"/>
          </a:p>
        </p:txBody>
      </p:sp>
      <p:sp>
        <p:nvSpPr>
          <p:cNvPr id="3" name="TextBox 2"/>
          <p:cNvSpPr txBox="1"/>
          <p:nvPr/>
        </p:nvSpPr>
        <p:spPr>
          <a:xfrm>
            <a:off x="3130550" y="774700"/>
            <a:ext cx="4646612" cy="368300"/>
          </a:xfrm>
          <a:prstGeom prst="rect">
            <a:avLst/>
          </a:prstGeom>
          <a:noFill/>
        </p:spPr>
        <p:txBody>
          <a:bodyPr wrap="square">
            <a:spAutoFit/>
          </a:bodyPr>
          <a:lstStyle/>
          <a:p>
            <a:r>
              <a:rPr lang="en-IN" sz="1800" b="1" dirty="0">
                <a:solidFill>
                  <a:srgbClr val="FF0000"/>
                </a:solidFill>
                <a:latin typeface="Times New Roman" panose="02020603050405020304" pitchFamily="18" charset="0"/>
                <a:ea typeface="Muli"/>
                <a:cs typeface="Times New Roman" panose="02020603050405020304" pitchFamily="18" charset="0"/>
                <a:sym typeface="Muli"/>
              </a:rPr>
              <a:t>Tools And Technologies </a:t>
            </a: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3460"/>
            <a:ext cx="8229600" cy="342028"/>
          </a:xfrm>
        </p:spPr>
        <p:txBody>
          <a:bodyPr/>
          <a:lstStyle/>
          <a:p>
            <a:r>
              <a:rPr lang="en-US" dirty="0">
                <a:solidFill>
                  <a:srgbClr val="FF0000"/>
                </a:solidFill>
              </a:rPr>
              <a:t>       Angular</a:t>
            </a:r>
            <a:br>
              <a:rPr lang="en-US" dirty="0">
                <a:solidFill>
                  <a:srgbClr val="FF0000"/>
                </a:solidFill>
              </a:rPr>
            </a:br>
            <a:endParaRPr lang="en-IN" dirty="0">
              <a:solidFill>
                <a:srgbClr val="FF0000"/>
              </a:solidFill>
            </a:endParaRPr>
          </a:p>
        </p:txBody>
      </p:sp>
      <p:sp>
        <p:nvSpPr>
          <p:cNvPr id="3" name="Slide Number Placeholder 2"/>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6</a:t>
            </a:fld>
            <a:endParaRPr lang="en-GB"/>
          </a:p>
        </p:txBody>
      </p:sp>
      <p:sp>
        <p:nvSpPr>
          <p:cNvPr id="4" name="TextBox 3"/>
          <p:cNvSpPr txBox="1"/>
          <p:nvPr/>
        </p:nvSpPr>
        <p:spPr>
          <a:xfrm>
            <a:off x="786299" y="1496291"/>
            <a:ext cx="6650182" cy="1600438"/>
          </a:xfrm>
          <a:prstGeom prst="rect">
            <a:avLst/>
          </a:prstGeom>
          <a:noFill/>
        </p:spPr>
        <p:txBody>
          <a:bodyPr wrap="square" rtlCol="0">
            <a:spAutoFit/>
          </a:bodyPr>
          <a:lstStyle/>
          <a:p>
            <a:pPr marL="285750" indent="-285750">
              <a:buFont typeface="Arial" panose="020B0604020202020204" pitchFamily="34" charset="0"/>
              <a:buChar char="•"/>
            </a:pPr>
            <a:r>
              <a:rPr lang="en-US" dirty="0"/>
              <a:t>Angular is a JavaScript Framework</a:t>
            </a:r>
          </a:p>
          <a:p>
            <a:pPr marL="285750" indent="-285750">
              <a:buFont typeface="Arial" panose="020B0604020202020204" pitchFamily="34" charset="0"/>
              <a:buChar char="•"/>
            </a:pPr>
            <a:r>
              <a:rPr lang="en-US" dirty="0"/>
              <a:t>Angular is used to build client-side applications using HTML</a:t>
            </a:r>
          </a:p>
          <a:p>
            <a:pPr marL="285750" indent="-285750">
              <a:buFont typeface="Arial" panose="020B0604020202020204" pitchFamily="34" charset="0"/>
              <a:buChar char="•"/>
            </a:pPr>
            <a:r>
              <a:rPr lang="en-US" dirty="0"/>
              <a:t>Angular bootstraps JavaScript with HTML tags.</a:t>
            </a:r>
          </a:p>
          <a:p>
            <a:pPr marL="285750" indent="-285750">
              <a:buFont typeface="Arial" panose="020B0604020202020204" pitchFamily="34" charset="0"/>
              <a:buChar char="•"/>
            </a:pPr>
            <a:r>
              <a:rPr lang="en-US" dirty="0"/>
              <a:t>Angular is used to make reach UI application.</a:t>
            </a:r>
          </a:p>
          <a:p>
            <a:pPr marL="285750" indent="-285750">
              <a:buFont typeface="Arial" panose="020B0604020202020204" pitchFamily="34" charset="0"/>
              <a:buChar char="•"/>
            </a:pPr>
            <a:r>
              <a:rPr lang="en-US" dirty="0"/>
              <a:t>Angular code is written in </a:t>
            </a:r>
            <a:r>
              <a:rPr lang="en-US" dirty="0" err="1"/>
              <a:t>TypeScript</a:t>
            </a:r>
            <a:r>
              <a:rPr lang="en-US" dirty="0"/>
              <a:t> Language</a:t>
            </a:r>
          </a:p>
          <a:p>
            <a:r>
              <a:rPr lang="en-US" dirty="0"/>
              <a:t>         Type Script is Compiled into JavaScript</a:t>
            </a:r>
          </a:p>
          <a:p>
            <a:r>
              <a:rPr lang="en-US" dirty="0"/>
              <a:t>         JavaScript is used in HTML pages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1" y="3318744"/>
            <a:ext cx="6363588" cy="1143160"/>
          </a:xfrm>
          <a:prstGeom prst="rect">
            <a:avLst/>
          </a:prstGeom>
        </p:spPr>
      </p:pic>
    </p:spTree>
    <p:extLst>
      <p:ext uri="{BB962C8B-B14F-4D97-AF65-F5344CB8AC3E}">
        <p14:creationId xmlns:p14="http://schemas.microsoft.com/office/powerpoint/2010/main" val="4274483720"/>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7765"/>
            <a:ext cx="8229600" cy="355988"/>
          </a:xfrm>
        </p:spPr>
        <p:txBody>
          <a:bodyPr/>
          <a:lstStyle/>
          <a:p>
            <a:r>
              <a:rPr lang="en-US" dirty="0">
                <a:solidFill>
                  <a:srgbClr val="FF0000"/>
                </a:solidFill>
              </a:rPr>
              <a:t>Spring Boot</a:t>
            </a:r>
            <a:endParaRPr lang="en-IN" dirty="0">
              <a:solidFill>
                <a:srgbClr val="FF0000"/>
              </a:solidFill>
            </a:endParaRPr>
          </a:p>
        </p:txBody>
      </p:sp>
      <p:sp>
        <p:nvSpPr>
          <p:cNvPr id="3" name="Slide Number Placeholder 2"/>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7</a:t>
            </a:fld>
            <a:endParaRPr lang="en-GB"/>
          </a:p>
        </p:txBody>
      </p:sp>
      <p:sp>
        <p:nvSpPr>
          <p:cNvPr id="4" name="TextBox 3"/>
          <p:cNvSpPr txBox="1"/>
          <p:nvPr/>
        </p:nvSpPr>
        <p:spPr>
          <a:xfrm>
            <a:off x="551432" y="1835780"/>
            <a:ext cx="6959212" cy="1169551"/>
          </a:xfrm>
          <a:prstGeom prst="rect">
            <a:avLst/>
          </a:prstGeom>
          <a:noFill/>
        </p:spPr>
        <p:txBody>
          <a:bodyPr wrap="square" rtlCol="0">
            <a:spAutoFit/>
          </a:bodyPr>
          <a:lstStyle/>
          <a:p>
            <a:pPr marL="285750" indent="-285750">
              <a:buFont typeface="Arial" panose="020B0604020202020204" pitchFamily="34" charset="0"/>
              <a:buChar char="•"/>
            </a:pPr>
            <a:r>
              <a:rPr lang="en-US" dirty="0"/>
              <a:t>Spring Boot is a project that is built on the top of the Spring Framework. </a:t>
            </a:r>
          </a:p>
          <a:p>
            <a:pPr marL="285750" indent="-285750">
              <a:buFont typeface="Arial" panose="020B0604020202020204" pitchFamily="34" charset="0"/>
              <a:buChar char="•"/>
            </a:pPr>
            <a:r>
              <a:rPr lang="en-US" dirty="0"/>
              <a:t>It provides an easier and faster way to set up, configure, and run both simple and web-based applications.</a:t>
            </a:r>
          </a:p>
          <a:p>
            <a:pPr marL="285750" indent="-285750">
              <a:buFont typeface="Arial" panose="020B0604020202020204" pitchFamily="34" charset="0"/>
              <a:buChar char="•"/>
            </a:pPr>
            <a:r>
              <a:rPr lang="en-US" dirty="0"/>
              <a:t>Spring Boot is the combination of </a:t>
            </a:r>
            <a:r>
              <a:rPr lang="en-US" b="1" dirty="0"/>
              <a:t>Spring Framework</a:t>
            </a:r>
            <a:r>
              <a:rPr lang="en-US" dirty="0"/>
              <a:t> and </a:t>
            </a:r>
            <a:r>
              <a:rPr lang="en-US" b="1" dirty="0"/>
              <a:t>Embedded Servers</a:t>
            </a:r>
            <a:r>
              <a:rPr lang="en-US" dirty="0"/>
              <a:t>.</a:t>
            </a:r>
          </a:p>
          <a:p>
            <a:pPr marL="285750" indent="-285750">
              <a:buFont typeface="Arial" panose="020B0604020202020204" pitchFamily="34" charset="0"/>
              <a:buChar char="•"/>
            </a:pPr>
            <a:r>
              <a:rPr lang="en-US" dirty="0"/>
              <a:t>In Spring Boot, there is no requirement for XML configuration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32" y="3273692"/>
            <a:ext cx="7049954" cy="1270387"/>
          </a:xfrm>
          <a:prstGeom prst="rect">
            <a:avLst/>
          </a:prstGeom>
        </p:spPr>
      </p:pic>
    </p:spTree>
    <p:extLst>
      <p:ext uri="{BB962C8B-B14F-4D97-AF65-F5344CB8AC3E}">
        <p14:creationId xmlns:p14="http://schemas.microsoft.com/office/powerpoint/2010/main" val="1111434629"/>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a:t>8</a:t>
            </a:fld>
            <a:endParaRPr lang="en-GB"/>
          </a:p>
        </p:txBody>
      </p:sp>
      <p:sp>
        <p:nvSpPr>
          <p:cNvPr id="5" name="Text Box 4"/>
          <p:cNvSpPr txBox="1"/>
          <p:nvPr/>
        </p:nvSpPr>
        <p:spPr>
          <a:xfrm>
            <a:off x="439750" y="0"/>
            <a:ext cx="7278302" cy="6705041"/>
          </a:xfrm>
          <a:prstGeom prst="rect">
            <a:avLst/>
          </a:prstGeom>
          <a:noFill/>
        </p:spPr>
        <p:txBody>
          <a:bodyPr wrap="square" rtlCol="0" anchor="t">
            <a:spAutoFit/>
          </a:bodyPr>
          <a:lstStyle/>
          <a:p>
            <a:pPr marL="0" indent="0">
              <a:lnSpc>
                <a:spcPct val="107000"/>
              </a:lnSpc>
              <a:spcAft>
                <a:spcPts val="800"/>
              </a:spcAft>
              <a:buFont typeface="Arial" panose="020B0604020202020204" pitchFamily="34" charset="0"/>
              <a:buNone/>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0" indent="0">
              <a:lnSpc>
                <a:spcPct val="107000"/>
              </a:lnSpc>
              <a:spcAft>
                <a:spcPts val="800"/>
              </a:spcAft>
              <a:buFont typeface="Arial" panose="020B0604020202020204" pitchFamily="34" charset="0"/>
              <a:buNone/>
            </a:pPr>
            <a:r>
              <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 </a:t>
            </a:r>
            <a:r>
              <a:rPr lang="en-IN"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MYSQL</a:t>
            </a:r>
            <a:r>
              <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a:t>
            </a:r>
            <a:r>
              <a:rPr lang="en-GB" alt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a:t>
            </a:r>
          </a:p>
          <a:p>
            <a:pPr marL="285750" indent="-285750">
              <a:lnSpc>
                <a:spcPct val="107000"/>
              </a:lnSpc>
              <a:spcAft>
                <a:spcPts val="800"/>
              </a:spcAft>
              <a:buFont typeface="Arial" panose="020B0604020202020204" pitchFamily="34" charset="0"/>
              <a:buChar char="•"/>
            </a:pPr>
            <a:r>
              <a:rPr lang="en-GB" alt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MySQL is a tool used to manage databases and servers, so while it's not a database, it's widely used in relation to managing and organising data in databases.</a:t>
            </a:r>
            <a:r>
              <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rPr>
              <a:t> </a:t>
            </a:r>
          </a:p>
          <a:p>
            <a:r>
              <a:rPr lang="en-US" dirty="0"/>
              <a:t>MySQL is a Relational Database Management System, software that provides many things, which are as follows:</a:t>
            </a:r>
          </a:p>
          <a:p>
            <a:endParaRPr lang="en-US" dirty="0"/>
          </a:p>
          <a:p>
            <a:pPr marL="285750" indent="-285750">
              <a:buFont typeface="Arial" panose="020B0604020202020204" pitchFamily="34" charset="0"/>
              <a:buChar char="•"/>
            </a:pPr>
            <a:r>
              <a:rPr lang="en-US" dirty="0"/>
              <a:t>It allows us to implement database operations on tables, rows, columns, and indexes.</a:t>
            </a:r>
          </a:p>
          <a:p>
            <a:pPr marL="285750" indent="-285750">
              <a:buFont typeface="Arial" panose="020B0604020202020204" pitchFamily="34" charset="0"/>
              <a:buChar char="•"/>
            </a:pPr>
            <a:r>
              <a:rPr lang="en-US" dirty="0"/>
              <a:t>It defines the database relationship in the form of tables (collection of rows and columns), also known as relations.</a:t>
            </a:r>
          </a:p>
          <a:p>
            <a:pPr marL="285750" indent="-285750">
              <a:buFont typeface="Arial" panose="020B0604020202020204" pitchFamily="34" charset="0"/>
              <a:buChar char="•"/>
            </a:pPr>
            <a:r>
              <a:rPr lang="en-US" dirty="0"/>
              <a:t>It provides the Referential Integrity between rows or columns of various tables.</a:t>
            </a:r>
          </a:p>
          <a:p>
            <a:pPr marL="285750" indent="-285750">
              <a:buFont typeface="Arial" panose="020B0604020202020204" pitchFamily="34" charset="0"/>
              <a:buChar char="•"/>
            </a:pPr>
            <a:r>
              <a:rPr lang="en-US" dirty="0"/>
              <a:t>It allows us to updates the table indexes automatically.</a:t>
            </a:r>
          </a:p>
          <a:p>
            <a:pPr marL="285750" indent="-285750">
              <a:buFont typeface="Arial" panose="020B0604020202020204" pitchFamily="34" charset="0"/>
              <a:buChar char="•"/>
            </a:pPr>
            <a:r>
              <a:rPr lang="en-US" dirty="0"/>
              <a:t>It uses many SQL queries and combines useful information from multiple tables for the end-users.</a:t>
            </a: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a:lnSpc>
                <a:spcPct val="107000"/>
              </a:lnSpc>
              <a:spcAft>
                <a:spcPts val="800"/>
              </a:spcAft>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GB" alt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mn-ea"/>
            </a:endParaRPr>
          </a:p>
          <a:p>
            <a:pPr marL="285750" indent="-285750">
              <a:lnSpc>
                <a:spcPct val="107000"/>
              </a:lnSpc>
              <a:spcAft>
                <a:spcPts val="800"/>
              </a:spcAft>
              <a:buFont typeface="Arial" panose="020B0604020202020204" pitchFamily="34" charset="0"/>
              <a:buChar char="•"/>
            </a:pPr>
            <a:endParaRPr lang="en-IN"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endParaRPr lang="en-US" dirty="0"/>
          </a:p>
        </p:txBody>
      </p:sp>
      <p:graphicFrame>
        <p:nvGraphicFramePr>
          <p:cNvPr id="6" name="Object 5"/>
          <p:cNvGraphicFramePr/>
          <p:nvPr>
            <p:extLst>
              <p:ext uri="{D42A27DB-BD31-4B8C-83A1-F6EECF244321}">
                <p14:modId xmlns:p14="http://schemas.microsoft.com/office/powerpoint/2010/main" val="3484087806"/>
              </p:ext>
            </p:extLst>
          </p:nvPr>
        </p:nvGraphicFramePr>
        <p:xfrm>
          <a:off x="2986671" y="3462058"/>
          <a:ext cx="1715770" cy="1221861"/>
        </p:xfrm>
        <a:graphic>
          <a:graphicData uri="http://schemas.openxmlformats.org/presentationml/2006/ole">
            <mc:AlternateContent xmlns:mc="http://schemas.openxmlformats.org/markup-compatibility/2006">
              <mc:Choice xmlns:v="urn:schemas-microsoft-com:vml" Requires="v">
                <p:oleObj r:id="rId2" imgW="1714500" imgH="1714500" progId="Paint.Picture">
                  <p:embed/>
                </p:oleObj>
              </mc:Choice>
              <mc:Fallback>
                <p:oleObj r:id="rId2" imgW="1714500" imgH="1714500" progId="Paint.Picture">
                  <p:embed/>
                  <p:pic>
                    <p:nvPicPr>
                      <p:cNvPr id="0" name="Picture 6"/>
                      <p:cNvPicPr/>
                      <p:nvPr/>
                    </p:nvPicPr>
                    <p:blipFill>
                      <a:blip r:embed="rId3"/>
                      <a:stretch>
                        <a:fillRect/>
                      </a:stretch>
                    </p:blipFill>
                    <p:spPr>
                      <a:xfrm>
                        <a:off x="2986671" y="3462058"/>
                        <a:ext cx="1715770" cy="1221861"/>
                      </a:xfrm>
                      <a:prstGeom prst="rect">
                        <a:avLst/>
                      </a:prstGeom>
                    </p:spPr>
                  </p:pic>
                </p:oleObj>
              </mc:Fallback>
            </mc:AlternateContent>
          </a:graphicData>
        </a:graphic>
      </p:graphicFrame>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GB" smtClean="0"/>
              <a:t>9</a:t>
            </a:fld>
            <a:endParaRPr lang="en-GB"/>
          </a:p>
        </p:txBody>
      </p:sp>
      <p:sp>
        <p:nvSpPr>
          <p:cNvPr id="3" name="TextBox 2"/>
          <p:cNvSpPr txBox="1"/>
          <p:nvPr/>
        </p:nvSpPr>
        <p:spPr>
          <a:xfrm>
            <a:off x="411830" y="425789"/>
            <a:ext cx="7852672" cy="2066271"/>
          </a:xfrm>
          <a:prstGeom prst="rect">
            <a:avLst/>
          </a:prstGeom>
          <a:noFill/>
        </p:spPr>
        <p:txBody>
          <a:bodyPr wrap="square" rtlCol="0">
            <a:spAutoFit/>
          </a:bodyPr>
          <a:lstStyle/>
          <a:p>
            <a:pPr marL="0" indent="0">
              <a:lnSpc>
                <a:spcPct val="107000"/>
              </a:lnSpc>
              <a:spcAft>
                <a:spcPts val="800"/>
              </a:spcAft>
              <a:buFont typeface="Arial" panose="020B0604020202020204" pitchFamily="34" charset="0"/>
              <a:buNone/>
            </a:pPr>
            <a:r>
              <a:rPr lang="en-IN" b="1"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Hibernate</a:t>
            </a:r>
            <a:r>
              <a:rPr lang="en-GB" altLang="en-IN" b="1"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a:t>
            </a:r>
          </a:p>
          <a:p>
            <a:pPr marL="285750" indent="-285750">
              <a:lnSpc>
                <a:spcPct val="107000"/>
              </a:lnSpc>
              <a:spcAft>
                <a:spcPts val="800"/>
              </a:spcAft>
              <a:buFont typeface="Arial" panose="020B0604020202020204" pitchFamily="34" charset="0"/>
              <a:buChar char="•"/>
            </a:pPr>
            <a:r>
              <a:rPr lang="en-GB" altLang="en-IN"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Hibernate ORM is an object–relational mapping tool for the Java programming language. It provides a framework for mapping an object-oriented domain model to a relational database. </a:t>
            </a:r>
          </a:p>
          <a:p>
            <a:r>
              <a:rPr lang="en-US" b="1" dirty="0"/>
              <a:t>ORM Tool :</a:t>
            </a:r>
          </a:p>
          <a:p>
            <a:r>
              <a:rPr lang="en-US" dirty="0"/>
              <a:t>An ORM tool simplifies the data creation, data manipulation and data access. It is a programming technique that maps the object to the data stored in the database.</a:t>
            </a:r>
          </a:p>
          <a:p>
            <a:endParaRPr lang="en-US" b="1"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518" y="2813329"/>
            <a:ext cx="5305425" cy="1457325"/>
          </a:xfrm>
          <a:prstGeom prst="rect">
            <a:avLst/>
          </a:prstGeom>
        </p:spPr>
      </p:pic>
    </p:spTree>
    <p:extLst>
      <p:ext uri="{BB962C8B-B14F-4D97-AF65-F5344CB8AC3E}">
        <p14:creationId xmlns:p14="http://schemas.microsoft.com/office/powerpoint/2010/main" val="365799421"/>
      </p:ext>
    </p:extLst>
  </p:cSld>
  <p:clrMapOvr>
    <a:masterClrMapping/>
  </p:clrMapOvr>
  <p:transition>
    <p:fade thruBlk="1"/>
  </p:transition>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1701</Words>
  <Application>Microsoft Office PowerPoint</Application>
  <PresentationFormat>On-screen Show (16:9)</PresentationFormat>
  <Paragraphs>271</Paragraphs>
  <Slides>36</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Muli</vt:lpstr>
      <vt:lpstr>Times New Roman</vt:lpstr>
      <vt:lpstr>Wingdings</vt:lpstr>
      <vt:lpstr>Blue Waves</vt:lpstr>
      <vt:lpstr>Paintbrush Picture</vt:lpstr>
      <vt:lpstr>Complaint Redressal System</vt:lpstr>
      <vt:lpstr>PowerPoint Presentation</vt:lpstr>
      <vt:lpstr>PowerPoint Presentation</vt:lpstr>
      <vt:lpstr>PowerPoint Presentation</vt:lpstr>
      <vt:lpstr>PowerPoint Presentation</vt:lpstr>
      <vt:lpstr>       Angular </vt:lpstr>
      <vt:lpstr>Spring Boot</vt:lpstr>
      <vt:lpstr>PowerPoint Presentation</vt:lpstr>
      <vt:lpstr>PowerPoint Presentation</vt:lpstr>
      <vt:lpstr> Connecting Frontend and Backend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saikumar</dc:creator>
  <cp:lastModifiedBy>LUXMIKAANTH BR</cp:lastModifiedBy>
  <cp:revision>29</cp:revision>
  <dcterms:created xsi:type="dcterms:W3CDTF">2022-10-25T11:01:00Z</dcterms:created>
  <dcterms:modified xsi:type="dcterms:W3CDTF">2022-10-28T03:58:25Z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7011B0560D504C8E947792C78C69E7A8</vt:lpwstr>
  </property>
  <property fmtid="{D5CDD505-2E9C-101B-9397-08002B2CF9AE}" pid="3" name="KSOProductBuildVer">
    <vt:lpwstr>1033-11.2.0.10311</vt:lpwstr>
  </property>
</Properties>
</file>